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7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8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9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0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1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12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13.xml" ContentType="application/vnd.openxmlformats-officedocument.presentationml.notesSlide+xml"/>
  <Override PartName="/ppt/tags/tag95.xml" ContentType="application/vnd.openxmlformats-officedocument.presentationml.tags+xml"/>
  <Override PartName="/ppt/notesSlides/notesSlide14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15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16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17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18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19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20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21.xml" ContentType="application/vnd.openxmlformats-officedocument.presentationml.notesSl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22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23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24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notesSlides/notesSlide25.xml" ContentType="application/vnd.openxmlformats-officedocument.presentationml.notesSlide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notesSlides/notesSlide26.xml" ContentType="application/vnd.openxmlformats-officedocument.presentationml.notesSlide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notesSlides/notesSlide27.xml" ContentType="application/vnd.openxmlformats-officedocument.presentationml.notesSlide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notesSlides/notesSlide28.xml" ContentType="application/vnd.openxmlformats-officedocument.presentationml.notesSlide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87" r:id="rId1"/>
  </p:sldMasterIdLst>
  <p:notesMasterIdLst>
    <p:notesMasterId r:id="rId34"/>
  </p:notesMasterIdLst>
  <p:sldIdLst>
    <p:sldId id="680" r:id="rId2"/>
    <p:sldId id="757" r:id="rId3"/>
    <p:sldId id="759" r:id="rId4"/>
    <p:sldId id="760" r:id="rId5"/>
    <p:sldId id="761" r:id="rId6"/>
    <p:sldId id="825" r:id="rId7"/>
    <p:sldId id="762" r:id="rId8"/>
    <p:sldId id="763" r:id="rId9"/>
    <p:sldId id="764" r:id="rId10"/>
    <p:sldId id="765" r:id="rId11"/>
    <p:sldId id="942" r:id="rId12"/>
    <p:sldId id="943" r:id="rId13"/>
    <p:sldId id="766" r:id="rId14"/>
    <p:sldId id="916" r:id="rId15"/>
    <p:sldId id="768" r:id="rId16"/>
    <p:sldId id="934" r:id="rId17"/>
    <p:sldId id="935" r:id="rId18"/>
    <p:sldId id="936" r:id="rId19"/>
    <p:sldId id="937" r:id="rId20"/>
    <p:sldId id="940" r:id="rId21"/>
    <p:sldId id="941" r:id="rId22"/>
    <p:sldId id="769" r:id="rId23"/>
    <p:sldId id="789" r:id="rId24"/>
    <p:sldId id="790" r:id="rId25"/>
    <p:sldId id="791" r:id="rId26"/>
    <p:sldId id="792" r:id="rId27"/>
    <p:sldId id="778" r:id="rId28"/>
    <p:sldId id="794" r:id="rId29"/>
    <p:sldId id="797" r:id="rId30"/>
    <p:sldId id="795" r:id="rId31"/>
    <p:sldId id="796" r:id="rId32"/>
    <p:sldId id="858" r:id="rId33"/>
  </p:sldIdLst>
  <p:sldSz cx="9144000" cy="6858000" type="screen4x3"/>
  <p:notesSz cx="6797675" cy="9926638"/>
  <p:embeddedFontLst>
    <p:embeddedFont>
      <p:font typeface="Verdana" panose="020B0604030504040204" pitchFamily="34" charset="0"/>
      <p:regular r:id="rId35"/>
      <p:bold r:id="rId36"/>
      <p:italic r:id="rId37"/>
      <p:boldItalic r:id="rId38"/>
    </p:embeddedFont>
    <p:embeddedFont>
      <p:font typeface="CMBX10" panose="020B0604020202020204"/>
      <p:regular r:id="rId39"/>
    </p:embeddedFont>
    <p:embeddedFont>
      <p:font typeface="cmsy8" panose="020B0604020202020204"/>
      <p:regular r:id="rId40"/>
    </p:embeddedFont>
    <p:embeddedFont>
      <p:font typeface="CMMI10" panose="020B0604020202020204"/>
      <p:regular r:id="rId41"/>
    </p:embeddedFont>
    <p:embeddedFont>
      <p:font typeface="ＭＳ Ｐゴシック" panose="020B0600070205080204" pitchFamily="34" charset="-128"/>
      <p:regular r:id="rId42"/>
    </p:embeddedFont>
    <p:embeddedFont>
      <p:font typeface="CMR10" panose="020B0604020202020204"/>
      <p:regular r:id="rId43"/>
    </p:embeddedFont>
  </p:embeddedFontLst>
  <p:custDataLst>
    <p:tags r:id="rId44"/>
  </p:custDataLst>
  <p:defaultTextStyle>
    <a:defPPr>
      <a:defRPr lang="da-DK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-65" charset="0"/>
        <a:ea typeface="ＭＳ Ｐゴシック" pitchFamily="-65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-65" charset="0"/>
        <a:ea typeface="ＭＳ Ｐゴシック" pitchFamily="-65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-65" charset="0"/>
        <a:ea typeface="ＭＳ Ｐゴシック" pitchFamily="-65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-65" charset="0"/>
        <a:ea typeface="ＭＳ Ｐゴシック" pitchFamily="-65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-65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itchFamily="-65" charset="0"/>
        <a:ea typeface="ＭＳ Ｐゴシック" pitchFamily="-65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itchFamily="-65" charset="0"/>
        <a:ea typeface="ＭＳ Ｐゴシック" pitchFamily="-65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itchFamily="-65" charset="0"/>
        <a:ea typeface="ＭＳ Ｐゴシック" pitchFamily="-65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itchFamily="-65" charset="0"/>
        <a:ea typeface="ＭＳ Ｐゴシック" pitchFamily="-65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74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pos="657">
          <p15:clr>
            <a:srgbClr val="A4A3A4"/>
          </p15:clr>
        </p15:guide>
        <p15:guide id="4" pos="510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2C21"/>
    <a:srgbClr val="DAA600"/>
    <a:srgbClr val="901A1E"/>
    <a:srgbClr val="595E48"/>
    <a:srgbClr val="000000"/>
    <a:srgbClr val="002060"/>
    <a:srgbClr val="0038A8"/>
    <a:srgbClr val="00339A"/>
    <a:srgbClr val="FFDB69"/>
    <a:srgbClr val="FFC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46" autoAdjust="0"/>
    <p:restoredTop sz="93979" autoAdjust="0"/>
  </p:normalViewPr>
  <p:slideViewPr>
    <p:cSldViewPr>
      <p:cViewPr varScale="1">
        <p:scale>
          <a:sx n="66" d="100"/>
          <a:sy n="66" d="100"/>
        </p:scale>
        <p:origin x="652" y="32"/>
      </p:cViewPr>
      <p:guideLst>
        <p:guide orient="horz" pos="3974"/>
        <p:guide orient="horz" pos="618"/>
        <p:guide pos="657"/>
        <p:guide pos="5103"/>
      </p:guideLst>
    </p:cSldViewPr>
  </p:slideViewPr>
  <p:outlineViewPr>
    <p:cViewPr>
      <p:scale>
        <a:sx n="33" d="100"/>
        <a:sy n="33" d="100"/>
      </p:scale>
      <p:origin x="0" y="-6274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1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16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5153"/>
            <a:ext cx="4984962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16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8D9A59BD-36BA-4D1C-AC1F-37F6A0E6A067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65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endParaRPr lang="en-US" sz="1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1</a:t>
            </a:fld>
            <a:endParaRPr lang="da-DK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6656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22342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75881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87180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03303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45236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50808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4895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3818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9996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5A071-3D6F-4AF8-B3C9-B19875CC90F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47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89418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00447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47715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69415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59897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643110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4C2775-F9F4-4011-BF6E-5A3E1B47F4F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3115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29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421459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ECB756-A86E-438B-8664-D9012D936C7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966612" eaLnBrk="1" hangingPunct="1">
              <a:defRPr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637465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ECB756-A86E-438B-8664-D9012D936C7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6661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224627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793169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32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1805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6651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5A071-3D6F-4AF8-B3C9-B19875CC90F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57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0511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82669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Rewrite</a:t>
            </a:r>
            <a:r>
              <a:rPr lang="en-US" baseline="0" dirty="0" smtClean="0"/>
              <a:t>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78075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17049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9175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937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15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304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3172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0099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9254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918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290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4" descr="fke3b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04938" y="2708275"/>
            <a:ext cx="4667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17"/>
          <p:cNvSpPr txBox="1"/>
          <p:nvPr userDrawn="1"/>
        </p:nvSpPr>
        <p:spPr>
          <a:xfrm>
            <a:off x="-1404938" y="1474788"/>
            <a:ext cx="1296988" cy="23558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da-DK" sz="1100">
                <a:solidFill>
                  <a:schemeClr val="bg1"/>
                </a:solidFill>
                <a:cs typeface="Arial" charset="0"/>
              </a:rPr>
              <a:t>Tekst starter uden punktopstilling</a:t>
            </a:r>
            <a:br>
              <a:rPr lang="da-DK" sz="1100">
                <a:solidFill>
                  <a:schemeClr val="bg1"/>
                </a:solidFill>
                <a:cs typeface="Arial" charset="0"/>
              </a:rPr>
            </a:br>
            <a:endParaRPr lang="da-DK" sz="1100">
              <a:solidFill>
                <a:schemeClr val="bg1"/>
              </a:solidFill>
              <a:cs typeface="Arial" charset="0"/>
            </a:endParaRPr>
          </a:p>
          <a:p>
            <a:pPr>
              <a:defRPr/>
            </a:pPr>
            <a:r>
              <a:rPr lang="da-DK" sz="1100">
                <a:solidFill>
                  <a:schemeClr val="bg1"/>
                </a:solidFill>
                <a:cs typeface="Arial" charset="0"/>
              </a:rPr>
              <a:t>For at få punkt-opstilling på teksten, brug forøg indrykning</a:t>
            </a:r>
          </a:p>
          <a:p>
            <a:pPr>
              <a:defRPr/>
            </a:pPr>
            <a:endParaRPr lang="da-DK" sz="1100">
              <a:solidFill>
                <a:schemeClr val="bg1"/>
              </a:solidFill>
              <a:cs typeface="Arial" charset="0"/>
            </a:endParaRPr>
          </a:p>
          <a:p>
            <a:pPr>
              <a:defRPr/>
            </a:pPr>
            <a:endParaRPr lang="da-DK" sz="1100">
              <a:solidFill>
                <a:schemeClr val="bg1"/>
              </a:solidFill>
              <a:cs typeface="Arial" charset="0"/>
            </a:endParaRPr>
          </a:p>
          <a:p>
            <a:pPr>
              <a:defRPr/>
            </a:pPr>
            <a:r>
              <a:rPr lang="da-DK" sz="1100">
                <a:solidFill>
                  <a:schemeClr val="bg1"/>
                </a:solidFill>
                <a:cs typeface="Arial" charset="0"/>
              </a:rPr>
              <a:t>For at få venstre-stillet tekst uden punktopstilling, brug formindsk indrykning</a:t>
            </a:r>
          </a:p>
        </p:txBody>
      </p:sp>
      <p:sp>
        <p:nvSpPr>
          <p:cNvPr id="10" name="Line 37"/>
          <p:cNvSpPr>
            <a:spLocks noChangeShapeType="1"/>
          </p:cNvSpPr>
          <p:nvPr userDrawn="1"/>
        </p:nvSpPr>
        <p:spPr bwMode="auto">
          <a:xfrm>
            <a:off x="-1404938" y="14128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a-DK">
              <a:latin typeface="Verdana" pitchFamily="34" charset="0"/>
              <a:ea typeface="+mn-ea"/>
            </a:endParaRPr>
          </a:p>
        </p:txBody>
      </p:sp>
      <p:sp>
        <p:nvSpPr>
          <p:cNvPr id="11" name="Text Box 38"/>
          <p:cNvSpPr txBox="1">
            <a:spLocks noChangeArrowheads="1"/>
          </p:cNvSpPr>
          <p:nvPr userDrawn="1"/>
        </p:nvSpPr>
        <p:spPr bwMode="auto">
          <a:xfrm>
            <a:off x="-1404938" y="827088"/>
            <a:ext cx="1296988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da-DK" sz="1100">
                <a:solidFill>
                  <a:schemeClr val="bg1"/>
                </a:solidFill>
              </a:rPr>
              <a:t>Overskrift her</a:t>
            </a:r>
          </a:p>
        </p:txBody>
      </p:sp>
      <p:sp>
        <p:nvSpPr>
          <p:cNvPr id="12" name="Line 39"/>
          <p:cNvSpPr>
            <a:spLocks noChangeShapeType="1"/>
          </p:cNvSpPr>
          <p:nvPr userDrawn="1"/>
        </p:nvSpPr>
        <p:spPr bwMode="auto">
          <a:xfrm>
            <a:off x="-1404938" y="7651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a-DK">
              <a:latin typeface="Verdana" pitchFamily="34" charset="0"/>
              <a:ea typeface="+mn-ea"/>
            </a:endParaRPr>
          </a:p>
        </p:txBody>
      </p:sp>
      <p:pic>
        <p:nvPicPr>
          <p:cNvPr id="13" name="Picture 40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404938" y="3875088"/>
            <a:ext cx="5048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Line 41"/>
          <p:cNvSpPr>
            <a:spLocks noChangeShapeType="1"/>
          </p:cNvSpPr>
          <p:nvPr userDrawn="1"/>
        </p:nvSpPr>
        <p:spPr bwMode="auto">
          <a:xfrm flipV="1">
            <a:off x="-1270000" y="4164013"/>
            <a:ext cx="0" cy="2159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da-DK">
              <a:latin typeface="Verdana" pitchFamily="34" charset="0"/>
              <a:ea typeface="+mn-ea"/>
            </a:endParaRPr>
          </a:p>
        </p:txBody>
      </p:sp>
      <p:sp>
        <p:nvSpPr>
          <p:cNvPr id="15" name="Line 42"/>
          <p:cNvSpPr>
            <a:spLocks noChangeShapeType="1"/>
          </p:cNvSpPr>
          <p:nvPr userDrawn="1"/>
        </p:nvSpPr>
        <p:spPr bwMode="auto">
          <a:xfrm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a-DK">
              <a:latin typeface="Verdana" pitchFamily="34" charset="0"/>
              <a:ea typeface="+mn-ea"/>
            </a:endParaRPr>
          </a:p>
        </p:txBody>
      </p:sp>
      <p:sp>
        <p:nvSpPr>
          <p:cNvPr id="16" name="Line 43"/>
          <p:cNvSpPr>
            <a:spLocks noChangeShapeType="1"/>
          </p:cNvSpPr>
          <p:nvPr userDrawn="1"/>
        </p:nvSpPr>
        <p:spPr bwMode="auto">
          <a:xfrm flipH="1"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a-DK">
              <a:latin typeface="Verdana" pitchFamily="34" charset="0"/>
              <a:ea typeface="+mn-ea"/>
            </a:endParaRPr>
          </a:p>
        </p:txBody>
      </p:sp>
      <p:sp>
        <p:nvSpPr>
          <p:cNvPr id="17" name="Line 44"/>
          <p:cNvSpPr>
            <a:spLocks noChangeShapeType="1"/>
          </p:cNvSpPr>
          <p:nvPr userDrawn="1"/>
        </p:nvSpPr>
        <p:spPr bwMode="auto">
          <a:xfrm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a-DK">
              <a:latin typeface="Verdana" pitchFamily="34" charset="0"/>
              <a:ea typeface="+mn-ea"/>
            </a:endParaRPr>
          </a:p>
        </p:txBody>
      </p:sp>
      <p:sp>
        <p:nvSpPr>
          <p:cNvPr id="18" name="Line 45"/>
          <p:cNvSpPr>
            <a:spLocks noChangeShapeType="1"/>
          </p:cNvSpPr>
          <p:nvPr userDrawn="1"/>
        </p:nvSpPr>
        <p:spPr bwMode="auto">
          <a:xfrm flipH="1"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a-DK">
              <a:latin typeface="Verdana" pitchFamily="34" charset="0"/>
              <a:ea typeface="+mn-ea"/>
            </a:endParaRPr>
          </a:p>
        </p:txBody>
      </p:sp>
      <p:sp>
        <p:nvSpPr>
          <p:cNvPr id="19" name="Line 46"/>
          <p:cNvSpPr>
            <a:spLocks noChangeShapeType="1"/>
          </p:cNvSpPr>
          <p:nvPr userDrawn="1"/>
        </p:nvSpPr>
        <p:spPr bwMode="auto">
          <a:xfrm flipH="1">
            <a:off x="-900113" y="2800350"/>
            <a:ext cx="2159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da-DK">
              <a:latin typeface="Verdana" pitchFamily="34" charset="0"/>
              <a:ea typeface="+mn-ea"/>
            </a:endParaRPr>
          </a:p>
        </p:txBody>
      </p:sp>
      <p:sp>
        <p:nvSpPr>
          <p:cNvPr id="20" name="Line 48"/>
          <p:cNvSpPr>
            <a:spLocks noChangeShapeType="1"/>
          </p:cNvSpPr>
          <p:nvPr userDrawn="1"/>
        </p:nvSpPr>
        <p:spPr bwMode="auto">
          <a:xfrm>
            <a:off x="-1404938" y="46767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a-DK">
              <a:latin typeface="Verdana" pitchFamily="34" charset="0"/>
              <a:ea typeface="+mn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 userDrawn="1"/>
        </p:nvSpPr>
        <p:spPr bwMode="auto">
          <a:xfrm>
            <a:off x="-1404938" y="4722813"/>
            <a:ext cx="1404938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da-DK" sz="1100">
                <a:solidFill>
                  <a:schemeClr val="bg1"/>
                </a:solidFill>
              </a:rPr>
              <a:t>For at ændre ”Enhedens navn” og ”Sted og dato”:</a:t>
            </a:r>
          </a:p>
          <a:p>
            <a:pPr>
              <a:defRPr/>
            </a:pPr>
            <a:endParaRPr lang="da-DK" sz="1100">
              <a:solidFill>
                <a:schemeClr val="bg1"/>
              </a:solidFill>
            </a:endParaRPr>
          </a:p>
          <a:p>
            <a:pPr>
              <a:defRPr/>
            </a:pPr>
            <a:r>
              <a:rPr lang="da-DK" sz="1100">
                <a:solidFill>
                  <a:schemeClr val="bg1"/>
                </a:solidFill>
              </a:rPr>
              <a:t>Klik i menulinjen, </a:t>
            </a:r>
          </a:p>
          <a:p>
            <a:pPr>
              <a:defRPr/>
            </a:pPr>
            <a:r>
              <a:rPr lang="da-DK" sz="1100">
                <a:solidFill>
                  <a:schemeClr val="bg1"/>
                </a:solidFill>
              </a:rPr>
              <a:t>vælg ”Indsæt” &gt; ”Sidehoved / Sidefod”.</a:t>
            </a:r>
          </a:p>
          <a:p>
            <a:pPr>
              <a:defRPr/>
            </a:pPr>
            <a:r>
              <a:rPr lang="da-DK" sz="1100">
                <a:solidFill>
                  <a:schemeClr val="bg1"/>
                </a:solidFill>
              </a:rPr>
              <a:t>Indføj ”Sted og dato” i feltet for dato og ”Enhedens navn” i Sidefod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988" y="1374775"/>
            <a:ext cx="6577012" cy="1911349"/>
          </a:xfrm>
        </p:spPr>
        <p:txBody>
          <a:bodyPr/>
          <a:lstStyle/>
          <a:p>
            <a:pPr lvl="0"/>
            <a:r>
              <a:rPr lang="da-DK" noProof="0"/>
              <a:t>Click to edit Master text styles</a:t>
            </a:r>
          </a:p>
          <a:p>
            <a:pPr lvl="1"/>
            <a:r>
              <a:rPr lang="da-DK" noProof="0"/>
              <a:t>Second level</a:t>
            </a:r>
          </a:p>
          <a:p>
            <a:pPr lvl="2"/>
            <a:r>
              <a:rPr lang="da-DK" noProof="0"/>
              <a:t>Third level</a:t>
            </a:r>
          </a:p>
          <a:p>
            <a:pPr lvl="3"/>
            <a:r>
              <a:rPr lang="da-DK" noProof="0"/>
              <a:t>Fourth level</a:t>
            </a:r>
          </a:p>
          <a:p>
            <a:pPr lvl="4"/>
            <a:r>
              <a:rPr lang="da-DK" noProof="0"/>
              <a:t>Fifth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1044000" y="3358800"/>
            <a:ext cx="3744000" cy="2487600"/>
          </a:xfrm>
        </p:spPr>
        <p:txBody>
          <a:bodyPr/>
          <a:lstStyle/>
          <a:p>
            <a:pPr lvl="0"/>
            <a:endParaRPr lang="da-DK" noProof="0"/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4B4BA4-2BAA-4522-942A-84A2060076D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6417349"/>
            <a:ext cx="1159565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3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DB795-1A2E-4E06-9B0F-8E4FB19B879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6287134"/>
            <a:ext cx="1490869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4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F1592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slideLayout" Target="../slideLayouts/slideLayout9.xml"/><Relationship Id="rId18" Type="http://schemas.openxmlformats.org/officeDocument/2006/relationships/image" Target="../media/image19.png"/><Relationship Id="rId26" Type="http://schemas.openxmlformats.org/officeDocument/2006/relationships/image" Target="../media/image36.png"/><Relationship Id="rId3" Type="http://schemas.openxmlformats.org/officeDocument/2006/relationships/tags" Target="../tags/tag49.xml"/><Relationship Id="rId21" Type="http://schemas.openxmlformats.org/officeDocument/2006/relationships/image" Target="../media/image26.png"/><Relationship Id="rId7" Type="http://schemas.openxmlformats.org/officeDocument/2006/relationships/tags" Target="../tags/tag53.xml"/><Relationship Id="rId12" Type="http://schemas.openxmlformats.org/officeDocument/2006/relationships/tags" Target="../tags/tag58.xml"/><Relationship Id="rId17" Type="http://schemas.openxmlformats.org/officeDocument/2006/relationships/image" Target="../media/image34.png"/><Relationship Id="rId25" Type="http://schemas.openxmlformats.org/officeDocument/2006/relationships/image" Target="../media/image35.png"/><Relationship Id="rId2" Type="http://schemas.openxmlformats.org/officeDocument/2006/relationships/tags" Target="../tags/tag48.xml"/><Relationship Id="rId16" Type="http://schemas.openxmlformats.org/officeDocument/2006/relationships/image" Target="../media/image33.png"/><Relationship Id="rId20" Type="http://schemas.openxmlformats.org/officeDocument/2006/relationships/image" Target="../media/image21.pn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tags" Target="../tags/tag57.xml"/><Relationship Id="rId24" Type="http://schemas.openxmlformats.org/officeDocument/2006/relationships/image" Target="../media/image31.png"/><Relationship Id="rId5" Type="http://schemas.openxmlformats.org/officeDocument/2006/relationships/tags" Target="../tags/tag51.xml"/><Relationship Id="rId15" Type="http://schemas.openxmlformats.org/officeDocument/2006/relationships/image" Target="../media/image32.emf"/><Relationship Id="rId23" Type="http://schemas.openxmlformats.org/officeDocument/2006/relationships/image" Target="../media/image22.png"/><Relationship Id="rId10" Type="http://schemas.openxmlformats.org/officeDocument/2006/relationships/tags" Target="../tags/tag56.xml"/><Relationship Id="rId19" Type="http://schemas.openxmlformats.org/officeDocument/2006/relationships/image" Target="../media/image20.png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notesSlide" Target="../notesSlides/notesSlide10.xml"/><Relationship Id="rId22" Type="http://schemas.openxmlformats.org/officeDocument/2006/relationships/image" Target="../media/image27.png"/><Relationship Id="rId27" Type="http://schemas.openxmlformats.org/officeDocument/2006/relationships/image" Target="../media/image3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7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7" Type="http://schemas.openxmlformats.org/officeDocument/2006/relationships/image" Target="../media/image41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notesSlide" Target="../notesSlides/notesSlide11.xml"/><Relationship Id="rId18" Type="http://schemas.openxmlformats.org/officeDocument/2006/relationships/image" Target="../media/image45.png"/><Relationship Id="rId3" Type="http://schemas.openxmlformats.org/officeDocument/2006/relationships/tags" Target="../tags/tag66.xml"/><Relationship Id="rId21" Type="http://schemas.openxmlformats.org/officeDocument/2006/relationships/image" Target="../media/image7.png"/><Relationship Id="rId7" Type="http://schemas.openxmlformats.org/officeDocument/2006/relationships/tags" Target="../tags/tag70.xml"/><Relationship Id="rId12" Type="http://schemas.openxmlformats.org/officeDocument/2006/relationships/slideLayout" Target="../slideLayouts/slideLayout9.xml"/><Relationship Id="rId17" Type="http://schemas.openxmlformats.org/officeDocument/2006/relationships/image" Target="../media/image44.png"/><Relationship Id="rId2" Type="http://schemas.openxmlformats.org/officeDocument/2006/relationships/tags" Target="../tags/tag65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24" Type="http://schemas.openxmlformats.org/officeDocument/2006/relationships/image" Target="../media/image50.png"/><Relationship Id="rId5" Type="http://schemas.openxmlformats.org/officeDocument/2006/relationships/tags" Target="../tags/tag68.xml"/><Relationship Id="rId15" Type="http://schemas.openxmlformats.org/officeDocument/2006/relationships/image" Target="../media/image42.png"/><Relationship Id="rId23" Type="http://schemas.openxmlformats.org/officeDocument/2006/relationships/image" Target="../media/image49.png"/><Relationship Id="rId10" Type="http://schemas.openxmlformats.org/officeDocument/2006/relationships/tags" Target="../tags/tag73.xml"/><Relationship Id="rId19" Type="http://schemas.openxmlformats.org/officeDocument/2006/relationships/image" Target="../media/image46.png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image" Target="../media/image6.png"/><Relationship Id="rId22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image" Target="../media/image6.png"/><Relationship Id="rId18" Type="http://schemas.openxmlformats.org/officeDocument/2006/relationships/image" Target="../media/image7.png"/><Relationship Id="rId3" Type="http://schemas.openxmlformats.org/officeDocument/2006/relationships/tags" Target="../tags/tag77.xml"/><Relationship Id="rId21" Type="http://schemas.openxmlformats.org/officeDocument/2006/relationships/image" Target="../media/image52.png"/><Relationship Id="rId7" Type="http://schemas.openxmlformats.org/officeDocument/2006/relationships/tags" Target="../tags/tag81.xml"/><Relationship Id="rId12" Type="http://schemas.openxmlformats.org/officeDocument/2006/relationships/notesSlide" Target="../notesSlides/notesSlide12.xml"/><Relationship Id="rId17" Type="http://schemas.openxmlformats.org/officeDocument/2006/relationships/image" Target="../media/image45.png"/><Relationship Id="rId2" Type="http://schemas.openxmlformats.org/officeDocument/2006/relationships/tags" Target="../tags/tag76.xml"/><Relationship Id="rId16" Type="http://schemas.openxmlformats.org/officeDocument/2006/relationships/image" Target="../media/image44.png"/><Relationship Id="rId20" Type="http://schemas.openxmlformats.org/officeDocument/2006/relationships/image" Target="../media/image51.png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slideLayout" Target="../slideLayouts/slideLayout9.xml"/><Relationship Id="rId5" Type="http://schemas.openxmlformats.org/officeDocument/2006/relationships/tags" Target="../tags/tag79.xml"/><Relationship Id="rId15" Type="http://schemas.openxmlformats.org/officeDocument/2006/relationships/image" Target="../media/image43.png"/><Relationship Id="rId10" Type="http://schemas.openxmlformats.org/officeDocument/2006/relationships/tags" Target="../tags/tag84.xml"/><Relationship Id="rId19" Type="http://schemas.openxmlformats.org/officeDocument/2006/relationships/image" Target="../media/image48.png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image" Target="../media/image7.png"/><Relationship Id="rId18" Type="http://schemas.openxmlformats.org/officeDocument/2006/relationships/image" Target="../media/image45.png"/><Relationship Id="rId3" Type="http://schemas.openxmlformats.org/officeDocument/2006/relationships/tags" Target="../tags/tag87.xml"/><Relationship Id="rId21" Type="http://schemas.openxmlformats.org/officeDocument/2006/relationships/image" Target="../media/image51.png"/><Relationship Id="rId7" Type="http://schemas.openxmlformats.org/officeDocument/2006/relationships/tags" Target="../tags/tag91.xml"/><Relationship Id="rId12" Type="http://schemas.openxmlformats.org/officeDocument/2006/relationships/notesSlide" Target="../notesSlides/notesSlide13.xml"/><Relationship Id="rId17" Type="http://schemas.openxmlformats.org/officeDocument/2006/relationships/image" Target="../media/image44.png"/><Relationship Id="rId2" Type="http://schemas.openxmlformats.org/officeDocument/2006/relationships/tags" Target="../tags/tag86.xml"/><Relationship Id="rId16" Type="http://schemas.openxmlformats.org/officeDocument/2006/relationships/image" Target="../media/image43.png"/><Relationship Id="rId20" Type="http://schemas.openxmlformats.org/officeDocument/2006/relationships/image" Target="../media/image48.png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slideLayout" Target="../slideLayouts/slideLayout9.xml"/><Relationship Id="rId5" Type="http://schemas.openxmlformats.org/officeDocument/2006/relationships/tags" Target="../tags/tag89.xml"/><Relationship Id="rId15" Type="http://schemas.openxmlformats.org/officeDocument/2006/relationships/image" Target="../media/image42.png"/><Relationship Id="rId10" Type="http://schemas.openxmlformats.org/officeDocument/2006/relationships/tags" Target="../tags/tag94.xml"/><Relationship Id="rId19" Type="http://schemas.openxmlformats.org/officeDocument/2006/relationships/image" Target="../media/image53.png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95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tags" Target="../tags/tag108.xml"/><Relationship Id="rId18" Type="http://schemas.openxmlformats.org/officeDocument/2006/relationships/image" Target="../media/image11.png"/><Relationship Id="rId26" Type="http://schemas.openxmlformats.org/officeDocument/2006/relationships/image" Target="../media/image60.emf"/><Relationship Id="rId3" Type="http://schemas.openxmlformats.org/officeDocument/2006/relationships/tags" Target="../tags/tag98.xml"/><Relationship Id="rId21" Type="http://schemas.openxmlformats.org/officeDocument/2006/relationships/image" Target="../media/image36.png"/><Relationship Id="rId7" Type="http://schemas.openxmlformats.org/officeDocument/2006/relationships/tags" Target="../tags/tag102.xml"/><Relationship Id="rId12" Type="http://schemas.openxmlformats.org/officeDocument/2006/relationships/tags" Target="../tags/tag107.xml"/><Relationship Id="rId17" Type="http://schemas.openxmlformats.org/officeDocument/2006/relationships/image" Target="../media/image56.png"/><Relationship Id="rId25" Type="http://schemas.openxmlformats.org/officeDocument/2006/relationships/image" Target="../media/image59.png"/><Relationship Id="rId2" Type="http://schemas.openxmlformats.org/officeDocument/2006/relationships/tags" Target="../tags/tag97.xml"/><Relationship Id="rId16" Type="http://schemas.openxmlformats.org/officeDocument/2006/relationships/image" Target="../media/image55.png"/><Relationship Id="rId20" Type="http://schemas.openxmlformats.org/officeDocument/2006/relationships/image" Target="../media/image35.pn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tags" Target="../tags/tag106.xml"/><Relationship Id="rId24" Type="http://schemas.openxmlformats.org/officeDocument/2006/relationships/image" Target="../media/image58.png"/><Relationship Id="rId5" Type="http://schemas.openxmlformats.org/officeDocument/2006/relationships/tags" Target="../tags/tag100.xml"/><Relationship Id="rId15" Type="http://schemas.openxmlformats.org/officeDocument/2006/relationships/notesSlide" Target="../notesSlides/notesSlide15.xml"/><Relationship Id="rId23" Type="http://schemas.openxmlformats.org/officeDocument/2006/relationships/image" Target="../media/image34.png"/><Relationship Id="rId10" Type="http://schemas.openxmlformats.org/officeDocument/2006/relationships/tags" Target="../tags/tag105.xml"/><Relationship Id="rId19" Type="http://schemas.openxmlformats.org/officeDocument/2006/relationships/image" Target="../media/image57.png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slideLayout" Target="../slideLayouts/slideLayout9.xml"/><Relationship Id="rId22" Type="http://schemas.openxmlformats.org/officeDocument/2006/relationships/image" Target="../media/image33.png"/><Relationship Id="rId27" Type="http://schemas.openxmlformats.org/officeDocument/2006/relationships/image" Target="../media/image6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slideLayout" Target="../slideLayouts/slideLayout9.xml"/><Relationship Id="rId18" Type="http://schemas.openxmlformats.org/officeDocument/2006/relationships/image" Target="../media/image36.png"/><Relationship Id="rId26" Type="http://schemas.openxmlformats.org/officeDocument/2006/relationships/image" Target="../media/image64.png"/><Relationship Id="rId3" Type="http://schemas.openxmlformats.org/officeDocument/2006/relationships/tags" Target="../tags/tag111.xml"/><Relationship Id="rId21" Type="http://schemas.openxmlformats.org/officeDocument/2006/relationships/image" Target="../media/image58.png"/><Relationship Id="rId7" Type="http://schemas.openxmlformats.org/officeDocument/2006/relationships/tags" Target="../tags/tag115.xml"/><Relationship Id="rId12" Type="http://schemas.openxmlformats.org/officeDocument/2006/relationships/tags" Target="../tags/tag120.xml"/><Relationship Id="rId17" Type="http://schemas.openxmlformats.org/officeDocument/2006/relationships/image" Target="../media/image35.png"/><Relationship Id="rId25" Type="http://schemas.openxmlformats.org/officeDocument/2006/relationships/image" Target="../media/image11.png"/><Relationship Id="rId2" Type="http://schemas.openxmlformats.org/officeDocument/2006/relationships/tags" Target="../tags/tag110.xml"/><Relationship Id="rId16" Type="http://schemas.openxmlformats.org/officeDocument/2006/relationships/image" Target="../media/image56.png"/><Relationship Id="rId20" Type="http://schemas.openxmlformats.org/officeDocument/2006/relationships/image" Target="../media/image34.png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tags" Target="../tags/tag119.xml"/><Relationship Id="rId24" Type="http://schemas.openxmlformats.org/officeDocument/2006/relationships/image" Target="../media/image63.emf"/><Relationship Id="rId5" Type="http://schemas.openxmlformats.org/officeDocument/2006/relationships/tags" Target="../tags/tag113.xml"/><Relationship Id="rId15" Type="http://schemas.openxmlformats.org/officeDocument/2006/relationships/image" Target="../media/image55.png"/><Relationship Id="rId23" Type="http://schemas.openxmlformats.org/officeDocument/2006/relationships/image" Target="../media/image62.emf"/><Relationship Id="rId10" Type="http://schemas.openxmlformats.org/officeDocument/2006/relationships/tags" Target="../tags/tag118.xml"/><Relationship Id="rId19" Type="http://schemas.openxmlformats.org/officeDocument/2006/relationships/image" Target="../media/image33.png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4" Type="http://schemas.openxmlformats.org/officeDocument/2006/relationships/notesSlide" Target="../notesSlides/notesSlide16.xml"/><Relationship Id="rId22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13" Type="http://schemas.openxmlformats.org/officeDocument/2006/relationships/slideLayout" Target="../slideLayouts/slideLayout9.xml"/><Relationship Id="rId18" Type="http://schemas.openxmlformats.org/officeDocument/2006/relationships/image" Target="../media/image36.png"/><Relationship Id="rId26" Type="http://schemas.openxmlformats.org/officeDocument/2006/relationships/image" Target="../media/image65.emf"/><Relationship Id="rId3" Type="http://schemas.openxmlformats.org/officeDocument/2006/relationships/tags" Target="../tags/tag123.xml"/><Relationship Id="rId21" Type="http://schemas.openxmlformats.org/officeDocument/2006/relationships/image" Target="../media/image58.png"/><Relationship Id="rId7" Type="http://schemas.openxmlformats.org/officeDocument/2006/relationships/tags" Target="../tags/tag127.xml"/><Relationship Id="rId12" Type="http://schemas.openxmlformats.org/officeDocument/2006/relationships/tags" Target="../tags/tag132.xml"/><Relationship Id="rId17" Type="http://schemas.openxmlformats.org/officeDocument/2006/relationships/image" Target="../media/image35.png"/><Relationship Id="rId25" Type="http://schemas.openxmlformats.org/officeDocument/2006/relationships/image" Target="../media/image64.png"/><Relationship Id="rId2" Type="http://schemas.openxmlformats.org/officeDocument/2006/relationships/tags" Target="../tags/tag122.xml"/><Relationship Id="rId16" Type="http://schemas.openxmlformats.org/officeDocument/2006/relationships/image" Target="../media/image56.png"/><Relationship Id="rId20" Type="http://schemas.openxmlformats.org/officeDocument/2006/relationships/image" Target="../media/image34.png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tags" Target="../tags/tag131.xml"/><Relationship Id="rId24" Type="http://schemas.openxmlformats.org/officeDocument/2006/relationships/image" Target="../media/image11.png"/><Relationship Id="rId5" Type="http://schemas.openxmlformats.org/officeDocument/2006/relationships/tags" Target="../tags/tag125.xml"/><Relationship Id="rId15" Type="http://schemas.openxmlformats.org/officeDocument/2006/relationships/image" Target="../media/image55.png"/><Relationship Id="rId23" Type="http://schemas.openxmlformats.org/officeDocument/2006/relationships/image" Target="../media/image63.emf"/><Relationship Id="rId10" Type="http://schemas.openxmlformats.org/officeDocument/2006/relationships/tags" Target="../tags/tag130.xml"/><Relationship Id="rId19" Type="http://schemas.openxmlformats.org/officeDocument/2006/relationships/image" Target="../media/image33.png"/><Relationship Id="rId4" Type="http://schemas.openxmlformats.org/officeDocument/2006/relationships/tags" Target="../tags/tag124.xml"/><Relationship Id="rId9" Type="http://schemas.openxmlformats.org/officeDocument/2006/relationships/tags" Target="../tags/tag129.xml"/><Relationship Id="rId14" Type="http://schemas.openxmlformats.org/officeDocument/2006/relationships/notesSlide" Target="../notesSlides/notesSlide17.xml"/><Relationship Id="rId22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.xml"/><Relationship Id="rId7" Type="http://schemas.openxmlformats.org/officeDocument/2006/relationships/image" Target="../media/image6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slideLayout" Target="../slideLayouts/slideLayout9.xml"/><Relationship Id="rId18" Type="http://schemas.openxmlformats.org/officeDocument/2006/relationships/image" Target="../media/image69.png"/><Relationship Id="rId26" Type="http://schemas.openxmlformats.org/officeDocument/2006/relationships/image" Target="../media/image59.png"/><Relationship Id="rId3" Type="http://schemas.openxmlformats.org/officeDocument/2006/relationships/tags" Target="../tags/tag135.xml"/><Relationship Id="rId21" Type="http://schemas.openxmlformats.org/officeDocument/2006/relationships/image" Target="../media/image35.png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17" Type="http://schemas.openxmlformats.org/officeDocument/2006/relationships/image" Target="../media/image68.png"/><Relationship Id="rId25" Type="http://schemas.openxmlformats.org/officeDocument/2006/relationships/image" Target="../media/image58.png"/><Relationship Id="rId2" Type="http://schemas.openxmlformats.org/officeDocument/2006/relationships/tags" Target="../tags/tag134.xml"/><Relationship Id="rId16" Type="http://schemas.openxmlformats.org/officeDocument/2006/relationships/image" Target="../media/image67.png"/><Relationship Id="rId20" Type="http://schemas.openxmlformats.org/officeDocument/2006/relationships/image" Target="../media/image57.png"/><Relationship Id="rId29" Type="http://schemas.openxmlformats.org/officeDocument/2006/relationships/image" Target="../media/image72.png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24" Type="http://schemas.openxmlformats.org/officeDocument/2006/relationships/image" Target="../media/image34.png"/><Relationship Id="rId5" Type="http://schemas.openxmlformats.org/officeDocument/2006/relationships/tags" Target="../tags/tag137.xml"/><Relationship Id="rId15" Type="http://schemas.openxmlformats.org/officeDocument/2006/relationships/image" Target="../media/image66.jpeg"/><Relationship Id="rId23" Type="http://schemas.openxmlformats.org/officeDocument/2006/relationships/image" Target="../media/image33.png"/><Relationship Id="rId28" Type="http://schemas.openxmlformats.org/officeDocument/2006/relationships/image" Target="../media/image71.png"/><Relationship Id="rId10" Type="http://schemas.openxmlformats.org/officeDocument/2006/relationships/tags" Target="../tags/tag142.xml"/><Relationship Id="rId19" Type="http://schemas.openxmlformats.org/officeDocument/2006/relationships/image" Target="../media/image11.png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notesSlide" Target="../notesSlides/notesSlide18.xml"/><Relationship Id="rId22" Type="http://schemas.openxmlformats.org/officeDocument/2006/relationships/image" Target="../media/image36.png"/><Relationship Id="rId27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13" Type="http://schemas.openxmlformats.org/officeDocument/2006/relationships/image" Target="../media/image57.png"/><Relationship Id="rId3" Type="http://schemas.openxmlformats.org/officeDocument/2006/relationships/tags" Target="../tags/tag147.xml"/><Relationship Id="rId7" Type="http://schemas.openxmlformats.org/officeDocument/2006/relationships/notesSlide" Target="../notesSlides/notesSlide19.xml"/><Relationship Id="rId12" Type="http://schemas.openxmlformats.org/officeDocument/2006/relationships/image" Target="../media/image11.png"/><Relationship Id="rId2" Type="http://schemas.openxmlformats.org/officeDocument/2006/relationships/tags" Target="../tags/tag146.xml"/><Relationship Id="rId16" Type="http://schemas.openxmlformats.org/officeDocument/2006/relationships/image" Target="../media/image75.png"/><Relationship Id="rId1" Type="http://schemas.openxmlformats.org/officeDocument/2006/relationships/tags" Target="../tags/tag145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69.png"/><Relationship Id="rId5" Type="http://schemas.openxmlformats.org/officeDocument/2006/relationships/tags" Target="../tags/tag149.xml"/><Relationship Id="rId15" Type="http://schemas.openxmlformats.org/officeDocument/2006/relationships/image" Target="../media/image74.png"/><Relationship Id="rId10" Type="http://schemas.openxmlformats.org/officeDocument/2006/relationships/image" Target="../media/image68.png"/><Relationship Id="rId4" Type="http://schemas.openxmlformats.org/officeDocument/2006/relationships/tags" Target="../tags/tag148.xml"/><Relationship Id="rId9" Type="http://schemas.openxmlformats.org/officeDocument/2006/relationships/image" Target="../media/image67.png"/><Relationship Id="rId14" Type="http://schemas.openxmlformats.org/officeDocument/2006/relationships/image" Target="../media/image73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57.xml"/><Relationship Id="rId13" Type="http://schemas.openxmlformats.org/officeDocument/2006/relationships/slideLayout" Target="../slideLayouts/slideLayout9.xml"/><Relationship Id="rId18" Type="http://schemas.openxmlformats.org/officeDocument/2006/relationships/image" Target="../media/image79.png"/><Relationship Id="rId26" Type="http://schemas.openxmlformats.org/officeDocument/2006/relationships/image" Target="../media/image87.png"/><Relationship Id="rId3" Type="http://schemas.openxmlformats.org/officeDocument/2006/relationships/tags" Target="../tags/tag152.xml"/><Relationship Id="rId21" Type="http://schemas.openxmlformats.org/officeDocument/2006/relationships/image" Target="../media/image82.png"/><Relationship Id="rId7" Type="http://schemas.openxmlformats.org/officeDocument/2006/relationships/tags" Target="../tags/tag156.xml"/><Relationship Id="rId12" Type="http://schemas.openxmlformats.org/officeDocument/2006/relationships/tags" Target="../tags/tag161.xml"/><Relationship Id="rId17" Type="http://schemas.openxmlformats.org/officeDocument/2006/relationships/image" Target="../media/image78.png"/><Relationship Id="rId25" Type="http://schemas.openxmlformats.org/officeDocument/2006/relationships/image" Target="../media/image86.emf"/><Relationship Id="rId2" Type="http://schemas.openxmlformats.org/officeDocument/2006/relationships/tags" Target="../tags/tag151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90.png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tags" Target="../tags/tag160.xml"/><Relationship Id="rId24" Type="http://schemas.openxmlformats.org/officeDocument/2006/relationships/image" Target="../media/image85.png"/><Relationship Id="rId5" Type="http://schemas.openxmlformats.org/officeDocument/2006/relationships/tags" Target="../tags/tag154.xml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emf"/><Relationship Id="rId10" Type="http://schemas.openxmlformats.org/officeDocument/2006/relationships/tags" Target="../tags/tag159.xml"/><Relationship Id="rId19" Type="http://schemas.openxmlformats.org/officeDocument/2006/relationships/image" Target="../media/image80.emf"/><Relationship Id="rId4" Type="http://schemas.openxmlformats.org/officeDocument/2006/relationships/tags" Target="../tags/tag153.xml"/><Relationship Id="rId9" Type="http://schemas.openxmlformats.org/officeDocument/2006/relationships/tags" Target="../tags/tag158.xml"/><Relationship Id="rId14" Type="http://schemas.openxmlformats.org/officeDocument/2006/relationships/notesSlide" Target="../notesSlides/notesSlide20.xml"/><Relationship Id="rId22" Type="http://schemas.openxmlformats.org/officeDocument/2006/relationships/image" Target="../media/image83.emf"/><Relationship Id="rId27" Type="http://schemas.openxmlformats.org/officeDocument/2006/relationships/image" Target="../media/image88.png"/><Relationship Id="rId30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13" Type="http://schemas.openxmlformats.org/officeDocument/2006/relationships/tags" Target="../tags/tag174.xml"/><Relationship Id="rId18" Type="http://schemas.openxmlformats.org/officeDocument/2006/relationships/image" Target="../media/image44.png"/><Relationship Id="rId26" Type="http://schemas.openxmlformats.org/officeDocument/2006/relationships/image" Target="../media/image96.png"/><Relationship Id="rId3" Type="http://schemas.openxmlformats.org/officeDocument/2006/relationships/tags" Target="../tags/tag164.xml"/><Relationship Id="rId21" Type="http://schemas.openxmlformats.org/officeDocument/2006/relationships/image" Target="../media/image45.png"/><Relationship Id="rId7" Type="http://schemas.openxmlformats.org/officeDocument/2006/relationships/tags" Target="../tags/tag168.xml"/><Relationship Id="rId12" Type="http://schemas.openxmlformats.org/officeDocument/2006/relationships/tags" Target="../tags/tag173.xml"/><Relationship Id="rId17" Type="http://schemas.openxmlformats.org/officeDocument/2006/relationships/image" Target="../media/image42.png"/><Relationship Id="rId25" Type="http://schemas.openxmlformats.org/officeDocument/2006/relationships/image" Target="../media/image79.png"/><Relationship Id="rId33" Type="http://schemas.openxmlformats.org/officeDocument/2006/relationships/image" Target="../media/image22.png"/><Relationship Id="rId2" Type="http://schemas.openxmlformats.org/officeDocument/2006/relationships/tags" Target="../tags/tag163.xml"/><Relationship Id="rId16" Type="http://schemas.openxmlformats.org/officeDocument/2006/relationships/image" Target="../media/image92.emf"/><Relationship Id="rId20" Type="http://schemas.openxmlformats.org/officeDocument/2006/relationships/image" Target="../media/image43.png"/><Relationship Id="rId29" Type="http://schemas.openxmlformats.org/officeDocument/2006/relationships/image" Target="../media/image20.png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tags" Target="../tags/tag172.xml"/><Relationship Id="rId24" Type="http://schemas.openxmlformats.org/officeDocument/2006/relationships/image" Target="../media/image78.png"/><Relationship Id="rId32" Type="http://schemas.openxmlformats.org/officeDocument/2006/relationships/image" Target="../media/image21.png"/><Relationship Id="rId5" Type="http://schemas.openxmlformats.org/officeDocument/2006/relationships/tags" Target="../tags/tag166.xml"/><Relationship Id="rId15" Type="http://schemas.openxmlformats.org/officeDocument/2006/relationships/notesSlide" Target="../notesSlides/notesSlide21.xml"/><Relationship Id="rId23" Type="http://schemas.openxmlformats.org/officeDocument/2006/relationships/image" Target="../media/image95.emf"/><Relationship Id="rId28" Type="http://schemas.openxmlformats.org/officeDocument/2006/relationships/image" Target="../media/image19.png"/><Relationship Id="rId10" Type="http://schemas.openxmlformats.org/officeDocument/2006/relationships/tags" Target="../tags/tag171.xml"/><Relationship Id="rId19" Type="http://schemas.openxmlformats.org/officeDocument/2006/relationships/image" Target="../media/image93.emf"/><Relationship Id="rId31" Type="http://schemas.openxmlformats.org/officeDocument/2006/relationships/image" Target="../media/image99.emf"/><Relationship Id="rId4" Type="http://schemas.openxmlformats.org/officeDocument/2006/relationships/tags" Target="../tags/tag165.xml"/><Relationship Id="rId9" Type="http://schemas.openxmlformats.org/officeDocument/2006/relationships/tags" Target="../tags/tag170.xml"/><Relationship Id="rId14" Type="http://schemas.openxmlformats.org/officeDocument/2006/relationships/slideLayout" Target="../slideLayouts/slideLayout9.xml"/><Relationship Id="rId22" Type="http://schemas.openxmlformats.org/officeDocument/2006/relationships/image" Target="../media/image94.png"/><Relationship Id="rId27" Type="http://schemas.openxmlformats.org/officeDocument/2006/relationships/image" Target="../media/image97.emf"/><Relationship Id="rId30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82.xml"/><Relationship Id="rId13" Type="http://schemas.openxmlformats.org/officeDocument/2006/relationships/tags" Target="../tags/tag187.xml"/><Relationship Id="rId18" Type="http://schemas.openxmlformats.org/officeDocument/2006/relationships/image" Target="../media/image44.png"/><Relationship Id="rId26" Type="http://schemas.openxmlformats.org/officeDocument/2006/relationships/image" Target="../media/image96.png"/><Relationship Id="rId3" Type="http://schemas.openxmlformats.org/officeDocument/2006/relationships/tags" Target="../tags/tag177.xml"/><Relationship Id="rId21" Type="http://schemas.openxmlformats.org/officeDocument/2006/relationships/image" Target="../media/image45.png"/><Relationship Id="rId7" Type="http://schemas.openxmlformats.org/officeDocument/2006/relationships/tags" Target="../tags/tag181.xml"/><Relationship Id="rId12" Type="http://schemas.openxmlformats.org/officeDocument/2006/relationships/tags" Target="../tags/tag186.xml"/><Relationship Id="rId17" Type="http://schemas.openxmlformats.org/officeDocument/2006/relationships/image" Target="../media/image42.png"/><Relationship Id="rId25" Type="http://schemas.openxmlformats.org/officeDocument/2006/relationships/image" Target="../media/image79.png"/><Relationship Id="rId33" Type="http://schemas.openxmlformats.org/officeDocument/2006/relationships/image" Target="../media/image106.png"/><Relationship Id="rId2" Type="http://schemas.openxmlformats.org/officeDocument/2006/relationships/tags" Target="../tags/tag176.xml"/><Relationship Id="rId16" Type="http://schemas.openxmlformats.org/officeDocument/2006/relationships/image" Target="../media/image92.emf"/><Relationship Id="rId20" Type="http://schemas.openxmlformats.org/officeDocument/2006/relationships/image" Target="../media/image43.png"/><Relationship Id="rId29" Type="http://schemas.openxmlformats.org/officeDocument/2006/relationships/image" Target="../media/image102.png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11" Type="http://schemas.openxmlformats.org/officeDocument/2006/relationships/tags" Target="../tags/tag185.xml"/><Relationship Id="rId24" Type="http://schemas.openxmlformats.org/officeDocument/2006/relationships/image" Target="../media/image78.png"/><Relationship Id="rId32" Type="http://schemas.openxmlformats.org/officeDocument/2006/relationships/image" Target="../media/image105.png"/><Relationship Id="rId5" Type="http://schemas.openxmlformats.org/officeDocument/2006/relationships/tags" Target="../tags/tag179.xml"/><Relationship Id="rId15" Type="http://schemas.openxmlformats.org/officeDocument/2006/relationships/notesSlide" Target="../notesSlides/notesSlide22.xml"/><Relationship Id="rId23" Type="http://schemas.openxmlformats.org/officeDocument/2006/relationships/image" Target="../media/image95.emf"/><Relationship Id="rId28" Type="http://schemas.openxmlformats.org/officeDocument/2006/relationships/image" Target="../media/image101.emf"/><Relationship Id="rId10" Type="http://schemas.openxmlformats.org/officeDocument/2006/relationships/tags" Target="../tags/tag184.xml"/><Relationship Id="rId19" Type="http://schemas.openxmlformats.org/officeDocument/2006/relationships/image" Target="../media/image93.emf"/><Relationship Id="rId31" Type="http://schemas.openxmlformats.org/officeDocument/2006/relationships/image" Target="../media/image104.png"/><Relationship Id="rId4" Type="http://schemas.openxmlformats.org/officeDocument/2006/relationships/tags" Target="../tags/tag178.xml"/><Relationship Id="rId9" Type="http://schemas.openxmlformats.org/officeDocument/2006/relationships/tags" Target="../tags/tag183.xml"/><Relationship Id="rId14" Type="http://schemas.openxmlformats.org/officeDocument/2006/relationships/slideLayout" Target="../slideLayouts/slideLayout9.xml"/><Relationship Id="rId22" Type="http://schemas.openxmlformats.org/officeDocument/2006/relationships/image" Target="../media/image94.png"/><Relationship Id="rId27" Type="http://schemas.openxmlformats.org/officeDocument/2006/relationships/image" Target="../media/image100.emf"/><Relationship Id="rId30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95.xml"/><Relationship Id="rId13" Type="http://schemas.openxmlformats.org/officeDocument/2006/relationships/tags" Target="../tags/tag200.xml"/><Relationship Id="rId18" Type="http://schemas.openxmlformats.org/officeDocument/2006/relationships/image" Target="../media/image44.png"/><Relationship Id="rId26" Type="http://schemas.openxmlformats.org/officeDocument/2006/relationships/image" Target="../media/image96.png"/><Relationship Id="rId3" Type="http://schemas.openxmlformats.org/officeDocument/2006/relationships/tags" Target="../tags/tag190.xml"/><Relationship Id="rId21" Type="http://schemas.openxmlformats.org/officeDocument/2006/relationships/image" Target="../media/image45.png"/><Relationship Id="rId7" Type="http://schemas.openxmlformats.org/officeDocument/2006/relationships/tags" Target="../tags/tag194.xml"/><Relationship Id="rId12" Type="http://schemas.openxmlformats.org/officeDocument/2006/relationships/tags" Target="../tags/tag199.xml"/><Relationship Id="rId17" Type="http://schemas.openxmlformats.org/officeDocument/2006/relationships/image" Target="../media/image42.png"/><Relationship Id="rId25" Type="http://schemas.openxmlformats.org/officeDocument/2006/relationships/image" Target="../media/image79.png"/><Relationship Id="rId33" Type="http://schemas.openxmlformats.org/officeDocument/2006/relationships/image" Target="../media/image107.png"/><Relationship Id="rId2" Type="http://schemas.openxmlformats.org/officeDocument/2006/relationships/tags" Target="../tags/tag189.xml"/><Relationship Id="rId16" Type="http://schemas.openxmlformats.org/officeDocument/2006/relationships/image" Target="../media/image92.emf"/><Relationship Id="rId20" Type="http://schemas.openxmlformats.org/officeDocument/2006/relationships/image" Target="../media/image43.png"/><Relationship Id="rId29" Type="http://schemas.openxmlformats.org/officeDocument/2006/relationships/image" Target="../media/image102.png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11" Type="http://schemas.openxmlformats.org/officeDocument/2006/relationships/tags" Target="../tags/tag198.xml"/><Relationship Id="rId24" Type="http://schemas.openxmlformats.org/officeDocument/2006/relationships/image" Target="../media/image78.png"/><Relationship Id="rId32" Type="http://schemas.openxmlformats.org/officeDocument/2006/relationships/image" Target="../media/image105.png"/><Relationship Id="rId5" Type="http://schemas.openxmlformats.org/officeDocument/2006/relationships/tags" Target="../tags/tag192.xml"/><Relationship Id="rId15" Type="http://schemas.openxmlformats.org/officeDocument/2006/relationships/notesSlide" Target="../notesSlides/notesSlide23.xml"/><Relationship Id="rId23" Type="http://schemas.openxmlformats.org/officeDocument/2006/relationships/image" Target="../media/image95.emf"/><Relationship Id="rId28" Type="http://schemas.openxmlformats.org/officeDocument/2006/relationships/image" Target="../media/image101.emf"/><Relationship Id="rId10" Type="http://schemas.openxmlformats.org/officeDocument/2006/relationships/tags" Target="../tags/tag197.xml"/><Relationship Id="rId19" Type="http://schemas.openxmlformats.org/officeDocument/2006/relationships/image" Target="../media/image93.emf"/><Relationship Id="rId31" Type="http://schemas.openxmlformats.org/officeDocument/2006/relationships/image" Target="../media/image104.png"/><Relationship Id="rId4" Type="http://schemas.openxmlformats.org/officeDocument/2006/relationships/tags" Target="../tags/tag191.xml"/><Relationship Id="rId9" Type="http://schemas.openxmlformats.org/officeDocument/2006/relationships/tags" Target="../tags/tag196.xml"/><Relationship Id="rId14" Type="http://schemas.openxmlformats.org/officeDocument/2006/relationships/slideLayout" Target="../slideLayouts/slideLayout9.xml"/><Relationship Id="rId22" Type="http://schemas.openxmlformats.org/officeDocument/2006/relationships/image" Target="../media/image94.png"/><Relationship Id="rId27" Type="http://schemas.openxmlformats.org/officeDocument/2006/relationships/image" Target="../media/image100.emf"/><Relationship Id="rId30" Type="http://schemas.openxmlformats.org/officeDocument/2006/relationships/image" Target="../media/image10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08.xml"/><Relationship Id="rId13" Type="http://schemas.openxmlformats.org/officeDocument/2006/relationships/image" Target="../media/image44.png"/><Relationship Id="rId18" Type="http://schemas.openxmlformats.org/officeDocument/2006/relationships/image" Target="../media/image95.emf"/><Relationship Id="rId3" Type="http://schemas.openxmlformats.org/officeDocument/2006/relationships/tags" Target="../tags/tag203.xml"/><Relationship Id="rId21" Type="http://schemas.openxmlformats.org/officeDocument/2006/relationships/image" Target="../media/image109.png"/><Relationship Id="rId7" Type="http://schemas.openxmlformats.org/officeDocument/2006/relationships/tags" Target="../tags/tag207.xml"/><Relationship Id="rId12" Type="http://schemas.openxmlformats.org/officeDocument/2006/relationships/image" Target="../media/image42.png"/><Relationship Id="rId17" Type="http://schemas.openxmlformats.org/officeDocument/2006/relationships/image" Target="../media/image108.png"/><Relationship Id="rId2" Type="http://schemas.openxmlformats.org/officeDocument/2006/relationships/tags" Target="../tags/tag202.xml"/><Relationship Id="rId16" Type="http://schemas.openxmlformats.org/officeDocument/2006/relationships/image" Target="../media/image45.png"/><Relationship Id="rId20" Type="http://schemas.openxmlformats.org/officeDocument/2006/relationships/image" Target="../media/image79.png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11" Type="http://schemas.openxmlformats.org/officeDocument/2006/relationships/image" Target="../media/image92.emf"/><Relationship Id="rId5" Type="http://schemas.openxmlformats.org/officeDocument/2006/relationships/tags" Target="../tags/tag205.xml"/><Relationship Id="rId15" Type="http://schemas.openxmlformats.org/officeDocument/2006/relationships/image" Target="../media/image43.png"/><Relationship Id="rId10" Type="http://schemas.openxmlformats.org/officeDocument/2006/relationships/notesSlide" Target="../notesSlides/notesSlide24.xml"/><Relationship Id="rId19" Type="http://schemas.openxmlformats.org/officeDocument/2006/relationships/image" Target="../media/image78.png"/><Relationship Id="rId4" Type="http://schemas.openxmlformats.org/officeDocument/2006/relationships/tags" Target="../tags/tag20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93.emf"/><Relationship Id="rId22" Type="http://schemas.openxmlformats.org/officeDocument/2006/relationships/image" Target="../media/image110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216.xml"/><Relationship Id="rId13" Type="http://schemas.openxmlformats.org/officeDocument/2006/relationships/tags" Target="../tags/tag221.xml"/><Relationship Id="rId18" Type="http://schemas.openxmlformats.org/officeDocument/2006/relationships/notesSlide" Target="../notesSlides/notesSlide25.xml"/><Relationship Id="rId26" Type="http://schemas.openxmlformats.org/officeDocument/2006/relationships/image" Target="../media/image116.png"/><Relationship Id="rId3" Type="http://schemas.openxmlformats.org/officeDocument/2006/relationships/tags" Target="../tags/tag211.xml"/><Relationship Id="rId21" Type="http://schemas.openxmlformats.org/officeDocument/2006/relationships/image" Target="../media/image113.png"/><Relationship Id="rId34" Type="http://schemas.openxmlformats.org/officeDocument/2006/relationships/image" Target="../media/image124.emf"/><Relationship Id="rId7" Type="http://schemas.openxmlformats.org/officeDocument/2006/relationships/tags" Target="../tags/tag215.xml"/><Relationship Id="rId12" Type="http://schemas.openxmlformats.org/officeDocument/2006/relationships/tags" Target="../tags/tag220.xml"/><Relationship Id="rId17" Type="http://schemas.openxmlformats.org/officeDocument/2006/relationships/slideLayout" Target="../slideLayouts/slideLayout9.xml"/><Relationship Id="rId25" Type="http://schemas.openxmlformats.org/officeDocument/2006/relationships/image" Target="../media/image115.png"/><Relationship Id="rId33" Type="http://schemas.openxmlformats.org/officeDocument/2006/relationships/image" Target="../media/image123.png"/><Relationship Id="rId2" Type="http://schemas.openxmlformats.org/officeDocument/2006/relationships/tags" Target="../tags/tag210.xml"/><Relationship Id="rId16" Type="http://schemas.openxmlformats.org/officeDocument/2006/relationships/tags" Target="../tags/tag224.xml"/><Relationship Id="rId20" Type="http://schemas.openxmlformats.org/officeDocument/2006/relationships/image" Target="../media/image112.png"/><Relationship Id="rId29" Type="http://schemas.openxmlformats.org/officeDocument/2006/relationships/image" Target="../media/image119.png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tags" Target="../tags/tag219.xml"/><Relationship Id="rId24" Type="http://schemas.openxmlformats.org/officeDocument/2006/relationships/image" Target="../media/image114.png"/><Relationship Id="rId32" Type="http://schemas.openxmlformats.org/officeDocument/2006/relationships/image" Target="../media/image122.png"/><Relationship Id="rId5" Type="http://schemas.openxmlformats.org/officeDocument/2006/relationships/tags" Target="../tags/tag213.xml"/><Relationship Id="rId15" Type="http://schemas.openxmlformats.org/officeDocument/2006/relationships/tags" Target="../tags/tag223.xml"/><Relationship Id="rId23" Type="http://schemas.openxmlformats.org/officeDocument/2006/relationships/image" Target="../media/image45.png"/><Relationship Id="rId28" Type="http://schemas.openxmlformats.org/officeDocument/2006/relationships/image" Target="../media/image118.png"/><Relationship Id="rId36" Type="http://schemas.openxmlformats.org/officeDocument/2006/relationships/image" Target="../media/image126.png"/><Relationship Id="rId10" Type="http://schemas.openxmlformats.org/officeDocument/2006/relationships/tags" Target="../tags/tag218.xml"/><Relationship Id="rId19" Type="http://schemas.openxmlformats.org/officeDocument/2006/relationships/image" Target="../media/image111.png"/><Relationship Id="rId31" Type="http://schemas.openxmlformats.org/officeDocument/2006/relationships/image" Target="../media/image121.png"/><Relationship Id="rId4" Type="http://schemas.openxmlformats.org/officeDocument/2006/relationships/tags" Target="../tags/tag212.xml"/><Relationship Id="rId9" Type="http://schemas.openxmlformats.org/officeDocument/2006/relationships/tags" Target="../tags/tag217.xml"/><Relationship Id="rId14" Type="http://schemas.openxmlformats.org/officeDocument/2006/relationships/tags" Target="../tags/tag222.xml"/><Relationship Id="rId22" Type="http://schemas.openxmlformats.org/officeDocument/2006/relationships/image" Target="../media/image44.png"/><Relationship Id="rId27" Type="http://schemas.openxmlformats.org/officeDocument/2006/relationships/image" Target="../media/image117.png"/><Relationship Id="rId30" Type="http://schemas.openxmlformats.org/officeDocument/2006/relationships/image" Target="../media/image120.png"/><Relationship Id="rId35" Type="http://schemas.openxmlformats.org/officeDocument/2006/relationships/image" Target="../media/image125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232.xml"/><Relationship Id="rId13" Type="http://schemas.openxmlformats.org/officeDocument/2006/relationships/notesSlide" Target="../notesSlides/notesSlide26.xml"/><Relationship Id="rId18" Type="http://schemas.openxmlformats.org/officeDocument/2006/relationships/image" Target="../media/image112.png"/><Relationship Id="rId26" Type="http://schemas.openxmlformats.org/officeDocument/2006/relationships/image" Target="../media/image85.png"/><Relationship Id="rId3" Type="http://schemas.openxmlformats.org/officeDocument/2006/relationships/tags" Target="../tags/tag227.xml"/><Relationship Id="rId21" Type="http://schemas.openxmlformats.org/officeDocument/2006/relationships/image" Target="../media/image45.png"/><Relationship Id="rId7" Type="http://schemas.openxmlformats.org/officeDocument/2006/relationships/tags" Target="../tags/tag231.xml"/><Relationship Id="rId12" Type="http://schemas.openxmlformats.org/officeDocument/2006/relationships/slideLayout" Target="../slideLayouts/slideLayout9.xml"/><Relationship Id="rId17" Type="http://schemas.openxmlformats.org/officeDocument/2006/relationships/image" Target="../media/image111.png"/><Relationship Id="rId25" Type="http://schemas.openxmlformats.org/officeDocument/2006/relationships/image" Target="../media/image132.tiff"/><Relationship Id="rId2" Type="http://schemas.openxmlformats.org/officeDocument/2006/relationships/tags" Target="../tags/tag226.xml"/><Relationship Id="rId16" Type="http://schemas.openxmlformats.org/officeDocument/2006/relationships/image" Target="../media/image129.png"/><Relationship Id="rId20" Type="http://schemas.openxmlformats.org/officeDocument/2006/relationships/image" Target="../media/image44.png"/><Relationship Id="rId29" Type="http://schemas.openxmlformats.org/officeDocument/2006/relationships/image" Target="../media/image135.tiff"/><Relationship Id="rId1" Type="http://schemas.openxmlformats.org/officeDocument/2006/relationships/tags" Target="../tags/tag225.xml"/><Relationship Id="rId6" Type="http://schemas.openxmlformats.org/officeDocument/2006/relationships/tags" Target="../tags/tag230.xml"/><Relationship Id="rId11" Type="http://schemas.openxmlformats.org/officeDocument/2006/relationships/tags" Target="../tags/tag235.xml"/><Relationship Id="rId24" Type="http://schemas.openxmlformats.org/officeDocument/2006/relationships/image" Target="../media/image131.tiff"/><Relationship Id="rId5" Type="http://schemas.openxmlformats.org/officeDocument/2006/relationships/tags" Target="../tags/tag229.xml"/><Relationship Id="rId15" Type="http://schemas.openxmlformats.org/officeDocument/2006/relationships/image" Target="../media/image128.jpeg"/><Relationship Id="rId23" Type="http://schemas.openxmlformats.org/officeDocument/2006/relationships/image" Target="../media/image130.tiff"/><Relationship Id="rId28" Type="http://schemas.openxmlformats.org/officeDocument/2006/relationships/image" Target="../media/image134.tiff"/><Relationship Id="rId10" Type="http://schemas.openxmlformats.org/officeDocument/2006/relationships/tags" Target="../tags/tag234.xml"/><Relationship Id="rId19" Type="http://schemas.openxmlformats.org/officeDocument/2006/relationships/image" Target="../media/image113.png"/><Relationship Id="rId31" Type="http://schemas.openxmlformats.org/officeDocument/2006/relationships/image" Target="../media/image84.png"/><Relationship Id="rId4" Type="http://schemas.openxmlformats.org/officeDocument/2006/relationships/tags" Target="../tags/tag228.xml"/><Relationship Id="rId9" Type="http://schemas.openxmlformats.org/officeDocument/2006/relationships/tags" Target="../tags/tag233.xml"/><Relationship Id="rId14" Type="http://schemas.openxmlformats.org/officeDocument/2006/relationships/image" Target="../media/image127.png"/><Relationship Id="rId22" Type="http://schemas.openxmlformats.org/officeDocument/2006/relationships/image" Target="../media/image114.png"/><Relationship Id="rId27" Type="http://schemas.openxmlformats.org/officeDocument/2006/relationships/image" Target="../media/image133.tiff"/><Relationship Id="rId30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43.xml"/><Relationship Id="rId13" Type="http://schemas.openxmlformats.org/officeDocument/2006/relationships/tags" Target="../tags/tag248.xml"/><Relationship Id="rId18" Type="http://schemas.openxmlformats.org/officeDocument/2006/relationships/slideLayout" Target="../slideLayouts/slideLayout9.xml"/><Relationship Id="rId26" Type="http://schemas.openxmlformats.org/officeDocument/2006/relationships/image" Target="../media/image113.png"/><Relationship Id="rId3" Type="http://schemas.openxmlformats.org/officeDocument/2006/relationships/tags" Target="../tags/tag238.xml"/><Relationship Id="rId21" Type="http://schemas.openxmlformats.org/officeDocument/2006/relationships/image" Target="../media/image137.png"/><Relationship Id="rId7" Type="http://schemas.openxmlformats.org/officeDocument/2006/relationships/tags" Target="../tags/tag242.xml"/><Relationship Id="rId12" Type="http://schemas.openxmlformats.org/officeDocument/2006/relationships/tags" Target="../tags/tag247.xml"/><Relationship Id="rId17" Type="http://schemas.openxmlformats.org/officeDocument/2006/relationships/tags" Target="../tags/tag252.xml"/><Relationship Id="rId25" Type="http://schemas.openxmlformats.org/officeDocument/2006/relationships/image" Target="../media/image112.png"/><Relationship Id="rId2" Type="http://schemas.openxmlformats.org/officeDocument/2006/relationships/tags" Target="../tags/tag237.xml"/><Relationship Id="rId16" Type="http://schemas.openxmlformats.org/officeDocument/2006/relationships/tags" Target="../tags/tag251.xml"/><Relationship Id="rId20" Type="http://schemas.openxmlformats.org/officeDocument/2006/relationships/image" Target="../media/image136.png"/><Relationship Id="rId29" Type="http://schemas.openxmlformats.org/officeDocument/2006/relationships/image" Target="../media/image142.png"/><Relationship Id="rId1" Type="http://schemas.openxmlformats.org/officeDocument/2006/relationships/tags" Target="../tags/tag236.xml"/><Relationship Id="rId6" Type="http://schemas.openxmlformats.org/officeDocument/2006/relationships/tags" Target="../tags/tag241.xml"/><Relationship Id="rId11" Type="http://schemas.openxmlformats.org/officeDocument/2006/relationships/tags" Target="../tags/tag246.xml"/><Relationship Id="rId24" Type="http://schemas.openxmlformats.org/officeDocument/2006/relationships/image" Target="../media/image111.png"/><Relationship Id="rId5" Type="http://schemas.openxmlformats.org/officeDocument/2006/relationships/tags" Target="../tags/tag240.xml"/><Relationship Id="rId15" Type="http://schemas.openxmlformats.org/officeDocument/2006/relationships/tags" Target="../tags/tag250.xml"/><Relationship Id="rId23" Type="http://schemas.openxmlformats.org/officeDocument/2006/relationships/image" Target="../media/image139.png"/><Relationship Id="rId28" Type="http://schemas.openxmlformats.org/officeDocument/2006/relationships/image" Target="../media/image141.png"/><Relationship Id="rId10" Type="http://schemas.openxmlformats.org/officeDocument/2006/relationships/tags" Target="../tags/tag245.xml"/><Relationship Id="rId19" Type="http://schemas.openxmlformats.org/officeDocument/2006/relationships/notesSlide" Target="../notesSlides/notesSlide27.xml"/><Relationship Id="rId31" Type="http://schemas.openxmlformats.org/officeDocument/2006/relationships/image" Target="../media/image144.png"/><Relationship Id="rId4" Type="http://schemas.openxmlformats.org/officeDocument/2006/relationships/tags" Target="../tags/tag239.xml"/><Relationship Id="rId9" Type="http://schemas.openxmlformats.org/officeDocument/2006/relationships/tags" Target="../tags/tag244.xml"/><Relationship Id="rId14" Type="http://schemas.openxmlformats.org/officeDocument/2006/relationships/tags" Target="../tags/tag249.xml"/><Relationship Id="rId22" Type="http://schemas.openxmlformats.org/officeDocument/2006/relationships/image" Target="../media/image138.png"/><Relationship Id="rId27" Type="http://schemas.openxmlformats.org/officeDocument/2006/relationships/image" Target="../media/image140.png"/><Relationship Id="rId30" Type="http://schemas.openxmlformats.org/officeDocument/2006/relationships/image" Target="../media/image1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260.xml"/><Relationship Id="rId13" Type="http://schemas.openxmlformats.org/officeDocument/2006/relationships/image" Target="../media/image129.png"/><Relationship Id="rId18" Type="http://schemas.openxmlformats.org/officeDocument/2006/relationships/image" Target="../media/image45.png"/><Relationship Id="rId3" Type="http://schemas.openxmlformats.org/officeDocument/2006/relationships/tags" Target="../tags/tag255.xml"/><Relationship Id="rId21" Type="http://schemas.openxmlformats.org/officeDocument/2006/relationships/image" Target="../media/image146.png"/><Relationship Id="rId7" Type="http://schemas.openxmlformats.org/officeDocument/2006/relationships/tags" Target="../tags/tag259.xml"/><Relationship Id="rId12" Type="http://schemas.openxmlformats.org/officeDocument/2006/relationships/notesSlide" Target="../notesSlides/notesSlide28.xml"/><Relationship Id="rId17" Type="http://schemas.openxmlformats.org/officeDocument/2006/relationships/image" Target="../media/image44.png"/><Relationship Id="rId2" Type="http://schemas.openxmlformats.org/officeDocument/2006/relationships/tags" Target="../tags/tag254.xml"/><Relationship Id="rId16" Type="http://schemas.openxmlformats.org/officeDocument/2006/relationships/image" Target="../media/image113.png"/><Relationship Id="rId20" Type="http://schemas.openxmlformats.org/officeDocument/2006/relationships/image" Target="../media/image145.png"/><Relationship Id="rId1" Type="http://schemas.openxmlformats.org/officeDocument/2006/relationships/tags" Target="../tags/tag253.xml"/><Relationship Id="rId6" Type="http://schemas.openxmlformats.org/officeDocument/2006/relationships/tags" Target="../tags/tag258.xml"/><Relationship Id="rId11" Type="http://schemas.openxmlformats.org/officeDocument/2006/relationships/slideLayout" Target="../slideLayouts/slideLayout9.xml"/><Relationship Id="rId5" Type="http://schemas.openxmlformats.org/officeDocument/2006/relationships/tags" Target="../tags/tag257.xml"/><Relationship Id="rId15" Type="http://schemas.openxmlformats.org/officeDocument/2006/relationships/image" Target="../media/image112.png"/><Relationship Id="rId10" Type="http://schemas.openxmlformats.org/officeDocument/2006/relationships/tags" Target="../tags/tag262.xml"/><Relationship Id="rId19" Type="http://schemas.openxmlformats.org/officeDocument/2006/relationships/image" Target="../media/image114.png"/><Relationship Id="rId4" Type="http://schemas.openxmlformats.org/officeDocument/2006/relationships/tags" Target="../tags/tag256.xml"/><Relationship Id="rId9" Type="http://schemas.openxmlformats.org/officeDocument/2006/relationships/tags" Target="../tags/tag261.xml"/><Relationship Id="rId14" Type="http://schemas.openxmlformats.org/officeDocument/2006/relationships/image" Target="../media/image111.png"/><Relationship Id="rId22" Type="http://schemas.openxmlformats.org/officeDocument/2006/relationships/image" Target="../media/image14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270.xml"/><Relationship Id="rId13" Type="http://schemas.openxmlformats.org/officeDocument/2006/relationships/tags" Target="../tags/tag275.xml"/><Relationship Id="rId18" Type="http://schemas.openxmlformats.org/officeDocument/2006/relationships/tags" Target="../tags/tag280.xml"/><Relationship Id="rId26" Type="http://schemas.openxmlformats.org/officeDocument/2006/relationships/image" Target="../media/image45.png"/><Relationship Id="rId39" Type="http://schemas.openxmlformats.org/officeDocument/2006/relationships/image" Target="../media/image156.emf"/><Relationship Id="rId3" Type="http://schemas.openxmlformats.org/officeDocument/2006/relationships/tags" Target="../tags/tag265.xml"/><Relationship Id="rId21" Type="http://schemas.openxmlformats.org/officeDocument/2006/relationships/notesSlide" Target="../notesSlides/notesSlide29.xml"/><Relationship Id="rId34" Type="http://schemas.openxmlformats.org/officeDocument/2006/relationships/image" Target="../media/image151.emf"/><Relationship Id="rId7" Type="http://schemas.openxmlformats.org/officeDocument/2006/relationships/tags" Target="../tags/tag269.xml"/><Relationship Id="rId12" Type="http://schemas.openxmlformats.org/officeDocument/2006/relationships/tags" Target="../tags/tag274.xml"/><Relationship Id="rId17" Type="http://schemas.openxmlformats.org/officeDocument/2006/relationships/tags" Target="../tags/tag279.xml"/><Relationship Id="rId25" Type="http://schemas.openxmlformats.org/officeDocument/2006/relationships/image" Target="../media/image44.png"/><Relationship Id="rId33" Type="http://schemas.openxmlformats.org/officeDocument/2006/relationships/image" Target="../media/image150.emf"/><Relationship Id="rId38" Type="http://schemas.openxmlformats.org/officeDocument/2006/relationships/image" Target="../media/image155.emf"/><Relationship Id="rId2" Type="http://schemas.openxmlformats.org/officeDocument/2006/relationships/tags" Target="../tags/tag264.xml"/><Relationship Id="rId16" Type="http://schemas.openxmlformats.org/officeDocument/2006/relationships/tags" Target="../tags/tag278.xml"/><Relationship Id="rId20" Type="http://schemas.openxmlformats.org/officeDocument/2006/relationships/slideLayout" Target="../slideLayouts/slideLayout9.xml"/><Relationship Id="rId29" Type="http://schemas.openxmlformats.org/officeDocument/2006/relationships/image" Target="../media/image146.png"/><Relationship Id="rId1" Type="http://schemas.openxmlformats.org/officeDocument/2006/relationships/tags" Target="../tags/tag263.xml"/><Relationship Id="rId6" Type="http://schemas.openxmlformats.org/officeDocument/2006/relationships/tags" Target="../tags/tag268.xml"/><Relationship Id="rId11" Type="http://schemas.openxmlformats.org/officeDocument/2006/relationships/tags" Target="../tags/tag273.xml"/><Relationship Id="rId24" Type="http://schemas.openxmlformats.org/officeDocument/2006/relationships/image" Target="../media/image113.png"/><Relationship Id="rId32" Type="http://schemas.openxmlformats.org/officeDocument/2006/relationships/image" Target="../media/image149.emf"/><Relationship Id="rId37" Type="http://schemas.openxmlformats.org/officeDocument/2006/relationships/image" Target="../media/image154.emf"/><Relationship Id="rId40" Type="http://schemas.openxmlformats.org/officeDocument/2006/relationships/image" Target="../media/image129.png"/><Relationship Id="rId5" Type="http://schemas.openxmlformats.org/officeDocument/2006/relationships/tags" Target="../tags/tag267.xml"/><Relationship Id="rId15" Type="http://schemas.openxmlformats.org/officeDocument/2006/relationships/tags" Target="../tags/tag277.xml"/><Relationship Id="rId23" Type="http://schemas.openxmlformats.org/officeDocument/2006/relationships/image" Target="../media/image112.png"/><Relationship Id="rId28" Type="http://schemas.openxmlformats.org/officeDocument/2006/relationships/image" Target="../media/image145.png"/><Relationship Id="rId36" Type="http://schemas.openxmlformats.org/officeDocument/2006/relationships/image" Target="../media/image153.emf"/><Relationship Id="rId10" Type="http://schemas.openxmlformats.org/officeDocument/2006/relationships/tags" Target="../tags/tag272.xml"/><Relationship Id="rId19" Type="http://schemas.openxmlformats.org/officeDocument/2006/relationships/tags" Target="../tags/tag281.xml"/><Relationship Id="rId31" Type="http://schemas.openxmlformats.org/officeDocument/2006/relationships/image" Target="../media/image148.emf"/><Relationship Id="rId4" Type="http://schemas.openxmlformats.org/officeDocument/2006/relationships/tags" Target="../tags/tag266.xml"/><Relationship Id="rId9" Type="http://schemas.openxmlformats.org/officeDocument/2006/relationships/tags" Target="../tags/tag271.xml"/><Relationship Id="rId14" Type="http://schemas.openxmlformats.org/officeDocument/2006/relationships/tags" Target="../tags/tag276.xml"/><Relationship Id="rId22" Type="http://schemas.openxmlformats.org/officeDocument/2006/relationships/image" Target="../media/image111.png"/><Relationship Id="rId27" Type="http://schemas.openxmlformats.org/officeDocument/2006/relationships/image" Target="../media/image114.png"/><Relationship Id="rId30" Type="http://schemas.openxmlformats.org/officeDocument/2006/relationships/image" Target="../media/image147.png"/><Relationship Id="rId35" Type="http://schemas.openxmlformats.org/officeDocument/2006/relationships/image" Target="../media/image15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4.png"/><Relationship Id="rId5" Type="http://schemas.openxmlformats.org/officeDocument/2006/relationships/image" Target="../media/image132.tiff"/><Relationship Id="rId4" Type="http://schemas.openxmlformats.org/officeDocument/2006/relationships/image" Target="../media/image131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9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notesSlide" Target="../notesSlides/notesSlide6.xml"/><Relationship Id="rId18" Type="http://schemas.openxmlformats.org/officeDocument/2006/relationships/image" Target="../media/image8.png"/><Relationship Id="rId3" Type="http://schemas.openxmlformats.org/officeDocument/2006/relationships/tags" Target="../tags/tag11.xml"/><Relationship Id="rId21" Type="http://schemas.openxmlformats.org/officeDocument/2006/relationships/image" Target="../media/image16.png"/><Relationship Id="rId7" Type="http://schemas.openxmlformats.org/officeDocument/2006/relationships/tags" Target="../tags/tag15.xml"/><Relationship Id="rId12" Type="http://schemas.openxmlformats.org/officeDocument/2006/relationships/slideLayout" Target="../slideLayouts/slideLayout9.xml"/><Relationship Id="rId17" Type="http://schemas.openxmlformats.org/officeDocument/2006/relationships/image" Target="../media/image13.png"/><Relationship Id="rId2" Type="http://schemas.openxmlformats.org/officeDocument/2006/relationships/tags" Target="../tags/tag10.xml"/><Relationship Id="rId16" Type="http://schemas.openxmlformats.org/officeDocument/2006/relationships/image" Target="../media/image12.png"/><Relationship Id="rId20" Type="http://schemas.openxmlformats.org/officeDocument/2006/relationships/image" Target="../media/image15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image" Target="../media/image11.png"/><Relationship Id="rId10" Type="http://schemas.openxmlformats.org/officeDocument/2006/relationships/tags" Target="../tags/tag18.xml"/><Relationship Id="rId19" Type="http://schemas.openxmlformats.org/officeDocument/2006/relationships/image" Target="../media/image14.png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2.xml"/><Relationship Id="rId7" Type="http://schemas.openxmlformats.org/officeDocument/2006/relationships/image" Target="../media/image18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tags" Target="../tags/tag35.xml"/><Relationship Id="rId18" Type="http://schemas.openxmlformats.org/officeDocument/2006/relationships/image" Target="../media/image21.png"/><Relationship Id="rId26" Type="http://schemas.openxmlformats.org/officeDocument/2006/relationships/image" Target="../media/image5.png"/><Relationship Id="rId3" Type="http://schemas.openxmlformats.org/officeDocument/2006/relationships/tags" Target="../tags/tag25.xml"/><Relationship Id="rId21" Type="http://schemas.openxmlformats.org/officeDocument/2006/relationships/image" Target="../media/image24.png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tags" Target="../tags/tag24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24" Type="http://schemas.openxmlformats.org/officeDocument/2006/relationships/image" Target="../media/image27.png"/><Relationship Id="rId5" Type="http://schemas.openxmlformats.org/officeDocument/2006/relationships/tags" Target="../tags/tag27.xml"/><Relationship Id="rId15" Type="http://schemas.openxmlformats.org/officeDocument/2006/relationships/notesSlide" Target="../notesSlides/notesSlide8.xml"/><Relationship Id="rId23" Type="http://schemas.openxmlformats.org/officeDocument/2006/relationships/image" Target="../media/image26.png"/><Relationship Id="rId28" Type="http://schemas.openxmlformats.org/officeDocument/2006/relationships/image" Target="../media/image30.png"/><Relationship Id="rId10" Type="http://schemas.openxmlformats.org/officeDocument/2006/relationships/tags" Target="../tags/tag32.xml"/><Relationship Id="rId19" Type="http://schemas.openxmlformats.org/officeDocument/2006/relationships/image" Target="../media/image22.png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slideLayout" Target="../slideLayouts/slideLayout9.xml"/><Relationship Id="rId22" Type="http://schemas.openxmlformats.org/officeDocument/2006/relationships/image" Target="../media/image25.png"/><Relationship Id="rId27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notesSlide" Target="../notesSlides/notesSlide9.xml"/><Relationship Id="rId18" Type="http://schemas.openxmlformats.org/officeDocument/2006/relationships/image" Target="../media/image23.png"/><Relationship Id="rId3" Type="http://schemas.openxmlformats.org/officeDocument/2006/relationships/tags" Target="../tags/tag38.xml"/><Relationship Id="rId21" Type="http://schemas.openxmlformats.org/officeDocument/2006/relationships/image" Target="../media/image27.png"/><Relationship Id="rId7" Type="http://schemas.openxmlformats.org/officeDocument/2006/relationships/tags" Target="../tags/tag42.xml"/><Relationship Id="rId12" Type="http://schemas.openxmlformats.org/officeDocument/2006/relationships/slideLayout" Target="../slideLayouts/slideLayout9.xml"/><Relationship Id="rId17" Type="http://schemas.openxmlformats.org/officeDocument/2006/relationships/image" Target="../media/image22.png"/><Relationship Id="rId2" Type="http://schemas.openxmlformats.org/officeDocument/2006/relationships/tags" Target="../tags/tag37.xml"/><Relationship Id="rId16" Type="http://schemas.openxmlformats.org/officeDocument/2006/relationships/image" Target="../media/image21.png"/><Relationship Id="rId20" Type="http://schemas.openxmlformats.org/officeDocument/2006/relationships/image" Target="../media/image26.png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24" Type="http://schemas.openxmlformats.org/officeDocument/2006/relationships/image" Target="../media/image31.png"/><Relationship Id="rId5" Type="http://schemas.openxmlformats.org/officeDocument/2006/relationships/tags" Target="../tags/tag40.xml"/><Relationship Id="rId15" Type="http://schemas.openxmlformats.org/officeDocument/2006/relationships/image" Target="../media/image20.png"/><Relationship Id="rId23" Type="http://schemas.openxmlformats.org/officeDocument/2006/relationships/image" Target="../media/image5.png"/><Relationship Id="rId10" Type="http://schemas.openxmlformats.org/officeDocument/2006/relationships/tags" Target="../tags/tag45.xml"/><Relationship Id="rId19" Type="http://schemas.openxmlformats.org/officeDocument/2006/relationships/image" Target="../media/image24.png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image" Target="../media/image19.png"/><Relationship Id="rId2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 idx="4294967295"/>
          </p:nvPr>
        </p:nvSpPr>
        <p:spPr>
          <a:xfrm>
            <a:off x="0" y="4005064"/>
            <a:ext cx="9144000" cy="5762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100" kern="0" dirty="0" smtClean="0">
                <a:solidFill>
                  <a:schemeClr val="tx2"/>
                </a:solidFill>
                <a:ea typeface="ＭＳ Ｐゴシック" pitchFamily="-65" charset="-128"/>
              </a:rPr>
              <a:t>Data Mining using Matrix/Tensor Factorizations &amp; Applications</a:t>
            </a:r>
            <a:r>
              <a:rPr lang="en-US" sz="2400" b="1" dirty="0">
                <a:solidFill>
                  <a:srgbClr val="002060"/>
                </a:solidFill>
              </a:rPr>
              <a:t/>
            </a:r>
            <a:br>
              <a:rPr lang="en-US" sz="2400" b="1" dirty="0">
                <a:solidFill>
                  <a:srgbClr val="002060"/>
                </a:solidFill>
              </a:rPr>
            </a:b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dirty="0">
                <a:solidFill>
                  <a:srgbClr val="000000"/>
                </a:solidFill>
              </a:rPr>
              <a:t>Evrim Acar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000000"/>
                </a:solidFill>
              </a:rPr>
              <a:t>Simula Metropolitan Center for Digital Engineering</a:t>
            </a:r>
            <a:br>
              <a:rPr lang="en-US" sz="1800" b="1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000000"/>
                </a:solidFill>
              </a:rPr>
              <a:t>Oslo, Norway</a:t>
            </a:r>
            <a:r>
              <a:rPr lang="en-US" sz="2000" b="1" dirty="0">
                <a:solidFill>
                  <a:srgbClr val="000000"/>
                </a:solidFill>
              </a:rPr>
              <a:t/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/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1600" b="1" dirty="0">
                <a:solidFill>
                  <a:srgbClr val="000000"/>
                </a:solidFill>
              </a:rPr>
              <a:t/>
            </a:r>
            <a:br>
              <a:rPr lang="en-US" sz="1600" b="1" dirty="0">
                <a:solidFill>
                  <a:srgbClr val="000000"/>
                </a:solidFill>
              </a:rPr>
            </a:b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>
            <p:custDataLst>
              <p:tags r:id="rId1"/>
            </p:custDataLst>
          </p:nvPr>
        </p:nvSpPr>
        <p:spPr>
          <a:xfrm>
            <a:off x="0" y="7112000"/>
            <a:ext cx="9144000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dirty="0" err="1"/>
              <a:t>TexPoint</a:t>
            </a:r>
            <a:r>
              <a:rPr lang="en-US" dirty="0"/>
              <a:t> fonts used in EMF. </a:t>
            </a:r>
          </a:p>
          <a:p>
            <a:r>
              <a:rPr lang="en-US" dirty="0"/>
              <a:t>Read the </a:t>
            </a:r>
            <a:r>
              <a:rPr lang="en-US" dirty="0" err="1"/>
              <a:t>TexPoint</a:t>
            </a:r>
            <a:r>
              <a:rPr lang="en-US" dirty="0"/>
              <a:t> manual before you delete this box.: </a:t>
            </a:r>
            <a:r>
              <a:rPr lang="en-US" dirty="0">
                <a:latin typeface="CMBX10"/>
              </a:rPr>
              <a:t>A</a:t>
            </a:r>
            <a:r>
              <a:rPr lang="en-US" dirty="0">
                <a:latin typeface="CMR10"/>
              </a:rPr>
              <a:t>A</a:t>
            </a:r>
            <a:r>
              <a:rPr lang="en-US" dirty="0">
                <a:latin typeface="CMMI10"/>
              </a:rPr>
              <a:t>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9CA5E99-99CC-4399-961D-4E56AD639C3E}"/>
              </a:ext>
            </a:extLst>
          </p:cNvPr>
          <p:cNvGrpSpPr/>
          <p:nvPr/>
        </p:nvGrpSpPr>
        <p:grpSpPr>
          <a:xfrm>
            <a:off x="4681265" y="3946847"/>
            <a:ext cx="3528392" cy="2619700"/>
            <a:chOff x="4681265" y="3946847"/>
            <a:chExt cx="3528392" cy="2619700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4DFC2995-08CE-42C6-B190-548DF5224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72457" y="3946847"/>
              <a:ext cx="3337200" cy="2505600"/>
            </a:xfrm>
            <a:prstGeom prst="rect">
              <a:avLst/>
            </a:prstGeom>
          </p:spPr>
        </p:pic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BD13532-A320-4380-A650-60C5084668EE}"/>
                </a:ext>
              </a:extLst>
            </p:cNvPr>
            <p:cNvGrpSpPr/>
            <p:nvPr>
              <p:custDataLst>
                <p:tags r:id="rId10"/>
              </p:custDataLst>
            </p:nvPr>
          </p:nvGrpSpPr>
          <p:grpSpPr>
            <a:xfrm>
              <a:off x="4681265" y="5031388"/>
              <a:ext cx="2082337" cy="1535159"/>
              <a:chOff x="4681265" y="5031388"/>
              <a:chExt cx="2082337" cy="1535159"/>
            </a:xfrm>
          </p:grpSpPr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22BBCACE-9C91-433D-8668-0F378EA3343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6441" y="6380440"/>
                <a:ext cx="287161" cy="186107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EE193779-6E78-4FDA-A841-2EB86AA83F6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1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1265" y="5031388"/>
                <a:ext cx="308482" cy="194229"/>
              </a:xfrm>
              <a:prstGeom prst="rect">
                <a:avLst/>
              </a:prstGeom>
              <a:noFill/>
              <a:ln/>
              <a:effectLst/>
            </p:spPr>
          </p:pic>
        </p:grpSp>
      </p:grpSp>
      <p:sp>
        <p:nvSpPr>
          <p:cNvPr id="6" name="Title 1"/>
          <p:cNvSpPr txBox="1">
            <a:spLocks/>
          </p:cNvSpPr>
          <p:nvPr/>
        </p:nvSpPr>
        <p:spPr bwMode="auto">
          <a:xfrm>
            <a:off x="-36512" y="188640"/>
            <a:ext cx="8784976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 Matrix Factorizations: Finding Underlying </a:t>
            </a: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Structures</a:t>
            </a: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5063319" y="2203701"/>
            <a:ext cx="96012" cy="673416"/>
          </a:xfrm>
          <a:prstGeom prst="rect">
            <a:avLst/>
          </a:prstGeom>
          <a:solidFill>
            <a:srgbClr val="595E48"/>
          </a:solidFill>
          <a:ln w="19050" cap="sq" algn="ctr">
            <a:solidFill>
              <a:srgbClr val="00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" name="Rectangle 29"/>
          <p:cNvSpPr>
            <a:spLocks noChangeArrowheads="1"/>
          </p:cNvSpPr>
          <p:nvPr/>
        </p:nvSpPr>
        <p:spPr bwMode="auto">
          <a:xfrm rot="5400000">
            <a:off x="5402219" y="1751126"/>
            <a:ext cx="89013" cy="656142"/>
          </a:xfrm>
          <a:prstGeom prst="rect">
            <a:avLst/>
          </a:prstGeom>
          <a:solidFill>
            <a:srgbClr val="D28C00"/>
          </a:solidFill>
          <a:ln w="19050" cap="sq" algn="ctr">
            <a:solidFill>
              <a:srgbClr val="00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76" name="Picture 7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219526" y="2793526"/>
            <a:ext cx="251689" cy="159791"/>
          </a:xfrm>
          <a:prstGeom prst="rect">
            <a:avLst/>
          </a:prstGeom>
          <a:noFill/>
          <a:ln/>
          <a:effectLst/>
        </p:spPr>
      </p:pic>
      <p:pic>
        <p:nvPicPr>
          <p:cNvPr id="78" name="Picture 7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539662" y="2781696"/>
            <a:ext cx="262662" cy="159791"/>
          </a:xfrm>
          <a:prstGeom prst="rect">
            <a:avLst/>
          </a:prstGeom>
          <a:noFill/>
          <a:ln/>
          <a:effectLst/>
        </p:spPr>
      </p:pic>
      <p:pic>
        <p:nvPicPr>
          <p:cNvPr id="82" name="Picture 8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721549" y="2161036"/>
            <a:ext cx="229016" cy="145397"/>
          </a:xfrm>
          <a:prstGeom prst="rect">
            <a:avLst/>
          </a:prstGeom>
          <a:noFill/>
          <a:ln/>
          <a:effectLst/>
        </p:spPr>
      </p:pic>
      <p:sp>
        <p:nvSpPr>
          <p:cNvPr id="46" name="Text Box 22"/>
          <p:cNvSpPr txBox="1">
            <a:spLocks noChangeArrowheads="1"/>
          </p:cNvSpPr>
          <p:nvPr/>
        </p:nvSpPr>
        <p:spPr bwMode="auto">
          <a:xfrm>
            <a:off x="4329260" y="2013084"/>
            <a:ext cx="521297" cy="584775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aseline="0" dirty="0">
                <a:solidFill>
                  <a:srgbClr val="000000"/>
                </a:solidFill>
              </a:rPr>
              <a:t>≈</a:t>
            </a:r>
          </a:p>
        </p:txBody>
      </p:sp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6385280" y="2203701"/>
            <a:ext cx="96012" cy="673416"/>
          </a:xfrm>
          <a:prstGeom prst="rect">
            <a:avLst/>
          </a:prstGeom>
          <a:solidFill>
            <a:srgbClr val="595E48"/>
          </a:solidFill>
          <a:ln w="19050" cap="sq" algn="ctr">
            <a:solidFill>
              <a:srgbClr val="00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" name="Rectangle 29"/>
          <p:cNvSpPr>
            <a:spLocks noChangeArrowheads="1"/>
          </p:cNvSpPr>
          <p:nvPr/>
        </p:nvSpPr>
        <p:spPr bwMode="auto">
          <a:xfrm rot="5400000">
            <a:off x="6724180" y="1751126"/>
            <a:ext cx="89013" cy="656142"/>
          </a:xfrm>
          <a:prstGeom prst="rect">
            <a:avLst/>
          </a:prstGeom>
          <a:solidFill>
            <a:srgbClr val="D28C00"/>
          </a:solidFill>
          <a:ln w="19050" cap="sq" algn="ctr">
            <a:solidFill>
              <a:srgbClr val="00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1" name="Text Box 32"/>
          <p:cNvSpPr txBox="1">
            <a:spLocks noChangeArrowheads="1"/>
          </p:cNvSpPr>
          <p:nvPr/>
        </p:nvSpPr>
        <p:spPr bwMode="auto">
          <a:xfrm>
            <a:off x="5867598" y="1875599"/>
            <a:ext cx="333746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 baseline="0" dirty="0">
                <a:solidFill>
                  <a:srgbClr val="000000"/>
                </a:solidFill>
                <a:latin typeface="Arial" charset="0"/>
                <a:cs typeface="Arial" charset="0"/>
              </a:rPr>
              <a:t>+</a:t>
            </a:r>
          </a:p>
        </p:txBody>
      </p:sp>
      <p:pic>
        <p:nvPicPr>
          <p:cNvPr id="86" name="Picture 8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793197" y="2017212"/>
            <a:ext cx="240249" cy="159937"/>
          </a:xfrm>
          <a:prstGeom prst="rect">
            <a:avLst/>
          </a:prstGeom>
          <a:noFill/>
          <a:ln/>
          <a:effectLst/>
        </p:spPr>
      </p:pic>
      <p:pic>
        <p:nvPicPr>
          <p:cNvPr id="88" name="Picture 8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155630" y="2017212"/>
            <a:ext cx="240249" cy="159937"/>
          </a:xfrm>
          <a:prstGeom prst="rect">
            <a:avLst/>
          </a:prstGeom>
          <a:noFill/>
          <a:ln/>
          <a:effectLst/>
        </p:spPr>
      </p:pic>
      <p:pic>
        <p:nvPicPr>
          <p:cNvPr id="61" name="Picture 60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019726" y="2170749"/>
            <a:ext cx="239218" cy="145529"/>
          </a:xfrm>
          <a:prstGeom prst="rect">
            <a:avLst/>
          </a:prstGeom>
          <a:noFill/>
          <a:ln/>
          <a:effectLst/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23465897-87A7-4AB8-9512-BF5E87307157}"/>
              </a:ext>
            </a:extLst>
          </p:cNvPr>
          <p:cNvGrpSpPr/>
          <p:nvPr/>
        </p:nvGrpSpPr>
        <p:grpSpPr>
          <a:xfrm>
            <a:off x="971600" y="697953"/>
            <a:ext cx="3089625" cy="2731047"/>
            <a:chOff x="1403648" y="1407599"/>
            <a:chExt cx="3089625" cy="2731047"/>
          </a:xfrm>
        </p:grpSpPr>
        <p:grpSp>
          <p:nvGrpSpPr>
            <p:cNvPr id="71" name="Group 89">
              <a:extLst>
                <a:ext uri="{FF2B5EF4-FFF2-40B4-BE49-F238E27FC236}">
                  <a16:creationId xmlns:a16="http://schemas.microsoft.com/office/drawing/2014/main" id="{0DEBDE5F-5878-4C7B-9C47-14366BA746C5}"/>
                </a:ext>
              </a:extLst>
            </p:cNvPr>
            <p:cNvGrpSpPr/>
            <p:nvPr/>
          </p:nvGrpSpPr>
          <p:grpSpPr>
            <a:xfrm>
              <a:off x="1403648" y="1407599"/>
              <a:ext cx="3089625" cy="2685736"/>
              <a:chOff x="1104678" y="3407560"/>
              <a:chExt cx="3324280" cy="2910362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298F135-0208-4F68-B684-3656C7B32365}"/>
                  </a:ext>
                </a:extLst>
              </p:cNvPr>
              <p:cNvSpPr txBox="1"/>
              <p:nvPr/>
            </p:nvSpPr>
            <p:spPr bwMode="auto">
              <a:xfrm rot="16200000">
                <a:off x="1902142" y="4030789"/>
                <a:ext cx="686492" cy="281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Aloha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B71A21A-E5F9-4261-9D7E-D79436BE5937}"/>
                  </a:ext>
                </a:extLst>
              </p:cNvPr>
              <p:cNvSpPr txBox="1"/>
              <p:nvPr/>
            </p:nvSpPr>
            <p:spPr bwMode="auto">
              <a:xfrm rot="16200000">
                <a:off x="2107136" y="3833609"/>
                <a:ext cx="1051276" cy="281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Star Wars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1188950-9DCF-41C5-BD00-B46C3B0E5242}"/>
                  </a:ext>
                </a:extLst>
              </p:cNvPr>
              <p:cNvSpPr txBox="1"/>
              <p:nvPr/>
            </p:nvSpPr>
            <p:spPr bwMode="auto">
              <a:xfrm rot="16200000">
                <a:off x="2437624" y="3747974"/>
                <a:ext cx="1101560" cy="463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American Pie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9ED5176-78A4-43EE-BD93-15187985E2FF}"/>
                  </a:ext>
                </a:extLst>
              </p:cNvPr>
              <p:cNvSpPr txBox="1"/>
              <p:nvPr/>
            </p:nvSpPr>
            <p:spPr bwMode="auto">
              <a:xfrm rot="16200000">
                <a:off x="2795564" y="3723847"/>
                <a:ext cx="1096185" cy="463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Hunger Games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6FB50C4-E603-497E-AB50-120C849EC639}"/>
                  </a:ext>
                </a:extLst>
              </p:cNvPr>
              <p:cNvSpPr txBox="1"/>
              <p:nvPr/>
            </p:nvSpPr>
            <p:spPr bwMode="auto">
              <a:xfrm rot="16200000">
                <a:off x="3304263" y="3829169"/>
                <a:ext cx="874783" cy="463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Silver Linings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7FA1705-92B3-42D9-A92A-8110DB7487CD}"/>
                  </a:ext>
                </a:extLst>
              </p:cNvPr>
              <p:cNvSpPr txBox="1"/>
              <p:nvPr/>
            </p:nvSpPr>
            <p:spPr bwMode="auto">
              <a:xfrm rot="16200000">
                <a:off x="3655781" y="3717124"/>
                <a:ext cx="1082741" cy="463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Maze Runner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2CBD953-F4BD-4466-A9F4-4862B6AE9C91}"/>
                  </a:ext>
                </a:extLst>
              </p:cNvPr>
              <p:cNvSpPr txBox="1"/>
              <p:nvPr/>
            </p:nvSpPr>
            <p:spPr bwMode="auto">
              <a:xfrm>
                <a:off x="1104678" y="4449779"/>
                <a:ext cx="875034" cy="283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User 1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6E49E56-6E85-4440-82F0-B8F4A4E79ECA}"/>
                  </a:ext>
                </a:extLst>
              </p:cNvPr>
              <p:cNvSpPr txBox="1"/>
              <p:nvPr/>
            </p:nvSpPr>
            <p:spPr bwMode="auto">
              <a:xfrm>
                <a:off x="1104678" y="4808186"/>
                <a:ext cx="875034" cy="283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User 2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57448E7-8812-4D61-B644-6B34B9ADF9A6}"/>
                  </a:ext>
                </a:extLst>
              </p:cNvPr>
              <p:cNvSpPr txBox="1"/>
              <p:nvPr/>
            </p:nvSpPr>
            <p:spPr bwMode="auto">
              <a:xfrm>
                <a:off x="1104678" y="5085184"/>
                <a:ext cx="875034" cy="283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User 3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052499B-7EBD-48B9-8238-DB37F7DD7411}"/>
                  </a:ext>
                </a:extLst>
              </p:cNvPr>
              <p:cNvSpPr txBox="1"/>
              <p:nvPr/>
            </p:nvSpPr>
            <p:spPr bwMode="auto">
              <a:xfrm>
                <a:off x="1104679" y="5410188"/>
                <a:ext cx="1029987" cy="283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User 4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C64CA94-ABC4-4717-B45D-348C0E86936E}"/>
                  </a:ext>
                </a:extLst>
              </p:cNvPr>
              <p:cNvSpPr txBox="1"/>
              <p:nvPr/>
            </p:nvSpPr>
            <p:spPr bwMode="auto">
              <a:xfrm>
                <a:off x="1104679" y="5746401"/>
                <a:ext cx="1029987" cy="283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User 5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95AF0E0-B059-4F84-A8E1-BD624CD334E0}"/>
                  </a:ext>
                </a:extLst>
              </p:cNvPr>
              <p:cNvSpPr txBox="1"/>
              <p:nvPr/>
            </p:nvSpPr>
            <p:spPr bwMode="auto">
              <a:xfrm>
                <a:off x="1104679" y="6034432"/>
                <a:ext cx="1029987" cy="283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User 6</a:t>
                </a:r>
              </a:p>
            </p:txBody>
          </p:sp>
        </p:grp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8010825D-DB4F-4A2A-85E8-BAC584CF678A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165" y="2422590"/>
              <a:ext cx="2156819" cy="1716056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70F4C57-C300-4A53-900F-27F4C34790FF}"/>
              </a:ext>
            </a:extLst>
          </p:cNvPr>
          <p:cNvGrpSpPr/>
          <p:nvPr/>
        </p:nvGrpSpPr>
        <p:grpSpPr>
          <a:xfrm>
            <a:off x="4389042" y="3846239"/>
            <a:ext cx="4350562" cy="2391073"/>
            <a:chOff x="4389042" y="3846239"/>
            <a:chExt cx="4350562" cy="2391073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7FBCBBE-4F13-4652-A585-EAEB29CA5401}"/>
                </a:ext>
              </a:extLst>
            </p:cNvPr>
            <p:cNvSpPr/>
            <p:nvPr/>
          </p:nvSpPr>
          <p:spPr>
            <a:xfrm>
              <a:off x="5076056" y="4005064"/>
              <a:ext cx="2280864" cy="84278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BF9356E-077B-404A-8052-631F8BDD30F4}"/>
                </a:ext>
              </a:extLst>
            </p:cNvPr>
            <p:cNvSpPr txBox="1"/>
            <p:nvPr/>
          </p:nvSpPr>
          <p:spPr>
            <a:xfrm>
              <a:off x="6921402" y="3846239"/>
              <a:ext cx="1818202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901A1E"/>
                  </a:solidFill>
                </a:rPr>
                <a:t>Romantic/comedy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E16F83E-97BB-42B3-8323-81BB4A229F36}"/>
                </a:ext>
              </a:extLst>
            </p:cNvPr>
            <p:cNvSpPr/>
            <p:nvPr/>
          </p:nvSpPr>
          <p:spPr>
            <a:xfrm>
              <a:off x="5164374" y="5500519"/>
              <a:ext cx="2280864" cy="73679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9C85E5D-EA66-4CAC-9C47-2D82F4975137}"/>
                </a:ext>
              </a:extLst>
            </p:cNvPr>
            <p:cNvSpPr txBox="1"/>
            <p:nvPr/>
          </p:nvSpPr>
          <p:spPr>
            <a:xfrm>
              <a:off x="4389042" y="5744289"/>
              <a:ext cx="8310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901A1E"/>
                  </a:solidFill>
                </a:rPr>
                <a:t>Sci-Fi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F6BA89A-D344-47A7-9FF3-915506D2167E}"/>
              </a:ext>
            </a:extLst>
          </p:cNvPr>
          <p:cNvGrpSpPr/>
          <p:nvPr/>
        </p:nvGrpSpPr>
        <p:grpSpPr>
          <a:xfrm>
            <a:off x="799957" y="3926751"/>
            <a:ext cx="3460057" cy="2669682"/>
            <a:chOff x="799957" y="3926751"/>
            <a:chExt cx="3460057" cy="2669682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C1A29574-EFC2-41AC-969B-828359F43F6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141" y="6392361"/>
              <a:ext cx="318060" cy="204072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1244B3DD-1082-447B-9158-20A6CCDF677D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957" y="5037185"/>
              <a:ext cx="337284" cy="210329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8C318515-963C-4692-822E-E6CF4CEDD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922814" y="3926751"/>
              <a:ext cx="3337200" cy="2505600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54408DA-C1D5-4E6A-9A43-262BFE1226B0}"/>
              </a:ext>
            </a:extLst>
          </p:cNvPr>
          <p:cNvSpPr txBox="1"/>
          <p:nvPr/>
        </p:nvSpPr>
        <p:spPr>
          <a:xfrm>
            <a:off x="4974674" y="779019"/>
            <a:ext cx="3264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rgbClr val="901A1E"/>
                </a:solidFill>
              </a:rPr>
              <a:t>Tool: Singular Value Decomposition</a:t>
            </a:r>
          </a:p>
        </p:txBody>
      </p:sp>
    </p:spTree>
    <p:extLst>
      <p:ext uri="{BB962C8B-B14F-4D97-AF65-F5344CB8AC3E}">
        <p14:creationId xmlns:p14="http://schemas.microsoft.com/office/powerpoint/2010/main" val="31524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-36512" y="188640"/>
            <a:ext cx="8784976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 </a:t>
            </a:r>
            <a:r>
              <a:rPr kumimoji="0" lang="en-US" sz="17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Principal Component Analysis (PCA) 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ＭＳ Ｐゴシック" pitchFamily="-65" charset="-128"/>
              <a:cs typeface="+mj-cs"/>
            </a:endParaRPr>
          </a:p>
        </p:txBody>
      </p:sp>
      <p:sp>
        <p:nvSpPr>
          <p:cNvPr id="6" name="Rectangle 3 1"/>
          <p:cNvSpPr txBox="1">
            <a:spLocks noChangeArrowheads="1"/>
          </p:cNvSpPr>
          <p:nvPr/>
        </p:nvSpPr>
        <p:spPr bwMode="auto">
          <a:xfrm>
            <a:off x="0" y="908421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 </a:t>
            </a:r>
            <a:r>
              <a:rPr lang="en-US" sz="1400" kern="0" noProof="0" dirty="0" smtClean="0">
                <a:solidFill>
                  <a:srgbClr val="212121"/>
                </a:solidFill>
                <a:latin typeface="+mn-lt"/>
              </a:rPr>
              <a:t>PCA is a dimension reduction method often used for exploratory analysis to find the main axes of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212121"/>
                </a:solidFill>
                <a:latin typeface="+mn-lt"/>
              </a:rPr>
              <a:t> </a:t>
            </a:r>
            <a:r>
              <a:rPr lang="en-US" sz="1400" kern="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sz="1400" kern="0" noProof="0" dirty="0" smtClean="0">
                <a:solidFill>
                  <a:srgbClr val="212121"/>
                </a:solidFill>
                <a:latin typeface="+mn-lt"/>
              </a:rPr>
              <a:t>variation in the data.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kern="0" noProof="0" dirty="0" smtClean="0">
              <a:solidFill>
                <a:srgbClr val="212121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212121"/>
                </a:solidFill>
                <a:latin typeface="+mn-lt"/>
              </a:rPr>
              <a:t> </a:t>
            </a:r>
            <a:r>
              <a:rPr lang="en-US" sz="1400" kern="0" dirty="0" smtClean="0">
                <a:solidFill>
                  <a:srgbClr val="212121"/>
                </a:solidFill>
                <a:latin typeface="+mn-lt"/>
              </a:rPr>
              <a:t> L</a:t>
            </a:r>
            <a:r>
              <a:rPr lang="en-US" sz="1400" kern="0" noProof="0" dirty="0" smtClean="0">
                <a:solidFill>
                  <a:srgbClr val="212121"/>
                </a:solidFill>
                <a:latin typeface="+mn-lt"/>
              </a:rPr>
              <a:t>et</a:t>
            </a:r>
            <a:r>
              <a:rPr lang="en-US" sz="1400" b="1" kern="0" noProof="0" dirty="0" smtClean="0">
                <a:solidFill>
                  <a:srgbClr val="212121"/>
                </a:solidFill>
                <a:latin typeface="+mn-lt"/>
              </a:rPr>
              <a:t> X </a:t>
            </a:r>
            <a:r>
              <a:rPr lang="en-US" sz="1400" kern="0" noProof="0" dirty="0" smtClean="0">
                <a:solidFill>
                  <a:srgbClr val="212121"/>
                </a:solidFill>
                <a:latin typeface="+mn-lt"/>
              </a:rPr>
              <a:t>be a </a:t>
            </a:r>
            <a:r>
              <a:rPr lang="en-US" sz="1400" i="1" kern="0" noProof="0" dirty="0" smtClean="0">
                <a:solidFill>
                  <a:srgbClr val="212121"/>
                </a:solidFill>
                <a:latin typeface="+mn-lt"/>
              </a:rPr>
              <a:t>sample</a:t>
            </a:r>
            <a:r>
              <a:rPr lang="en-US" sz="1400" kern="0" noProof="0" dirty="0" smtClean="0">
                <a:solidFill>
                  <a:srgbClr val="212121"/>
                </a:solidFill>
                <a:latin typeface="+mn-lt"/>
              </a:rPr>
              <a:t> by </a:t>
            </a:r>
            <a:r>
              <a:rPr lang="en-US" sz="1400" i="1" kern="0" noProof="0" dirty="0" smtClean="0">
                <a:solidFill>
                  <a:srgbClr val="212121"/>
                </a:solidFill>
                <a:latin typeface="+mn-lt"/>
              </a:rPr>
              <a:t>variable</a:t>
            </a:r>
            <a:r>
              <a:rPr lang="en-US" sz="1400" kern="0" noProof="0" dirty="0" smtClean="0">
                <a:solidFill>
                  <a:srgbClr val="212121"/>
                </a:solidFill>
                <a:latin typeface="+mn-lt"/>
              </a:rPr>
              <a:t> matrix and centered across the samples mode, e.g., each column has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212121"/>
                </a:solidFill>
                <a:latin typeface="+mn-lt"/>
              </a:rPr>
              <a:t> </a:t>
            </a:r>
            <a:r>
              <a:rPr lang="en-US" sz="1400" kern="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sz="1400" kern="0" noProof="0" dirty="0" smtClean="0">
                <a:solidFill>
                  <a:srgbClr val="212121"/>
                </a:solidFill>
                <a:latin typeface="+mn-lt"/>
              </a:rPr>
              <a:t>mean zero. PCA reveals scores and loadings, where columns of </a:t>
            </a:r>
            <a:r>
              <a:rPr lang="en-US" sz="1400" b="1" kern="0" noProof="0" dirty="0" smtClean="0">
                <a:solidFill>
                  <a:srgbClr val="212121"/>
                </a:solidFill>
                <a:latin typeface="+mn-lt"/>
              </a:rPr>
              <a:t>P</a:t>
            </a:r>
            <a:r>
              <a:rPr lang="en-US" sz="1400" kern="0" noProof="0" dirty="0" smtClean="0">
                <a:solidFill>
                  <a:srgbClr val="212121"/>
                </a:solidFill>
                <a:latin typeface="+mn-lt"/>
              </a:rPr>
              <a:t> show the principal component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212121"/>
                </a:solidFill>
                <a:latin typeface="+mn-lt"/>
              </a:rPr>
              <a:t> </a:t>
            </a:r>
            <a:r>
              <a:rPr lang="en-US" sz="1400" kern="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sz="1400" kern="0" noProof="0" dirty="0" smtClean="0">
                <a:solidFill>
                  <a:srgbClr val="212121"/>
                </a:solidFill>
                <a:latin typeface="+mn-lt"/>
              </a:rPr>
              <a:t>directions and </a:t>
            </a:r>
            <a:r>
              <a:rPr kumimoji="0" lang="en-US" sz="1400" b="1" u="none" strike="noStrike" kern="0" cap="none" spc="0" normalizeH="0" dirty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</a:rPr>
              <a:t>T</a:t>
            </a:r>
            <a:r>
              <a:rPr kumimoji="0" lang="en-US" sz="1400" u="none" strike="noStrike" kern="0" cap="none" spc="0" normalizeH="0" dirty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</a:rPr>
              <a:t> will have the corresponding principal component scores.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kern="0" noProof="0" dirty="0">
              <a:solidFill>
                <a:srgbClr val="212121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u="none" strike="noStrike" kern="0" cap="none" spc="0" normalizeH="0" dirty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kern="0" noProof="0" dirty="0">
              <a:solidFill>
                <a:srgbClr val="212121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u="none" strike="noStrike" kern="0" cap="none" spc="0" normalizeH="0" dirty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0" cap="none" spc="0" normalizeH="0" dirty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</a:rPr>
              <a:t>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0" cap="none" spc="0" normalizeH="0" dirty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</a:rPr>
              <a:t>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212121"/>
                </a:solidFill>
                <a:latin typeface="+mn-lt"/>
              </a:rPr>
              <a:t> </a:t>
            </a:r>
            <a:r>
              <a:rPr lang="en-US" sz="1400" kern="0" dirty="0" smtClean="0">
                <a:solidFill>
                  <a:srgbClr val="212121"/>
                </a:solidFill>
                <a:latin typeface="+mn-lt"/>
              </a:rPr>
              <a:t>  </a:t>
            </a:r>
            <a:endParaRPr kumimoji="0" lang="en-US" sz="1400" u="none" strike="noStrike" kern="0" cap="none" spc="0" normalizeH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3337416" y="2708919"/>
            <a:ext cx="2170688" cy="915267"/>
            <a:chOff x="3337416" y="2708919"/>
            <a:chExt cx="2170688" cy="915267"/>
          </a:xfrm>
        </p:grpSpPr>
        <p:pic>
          <p:nvPicPr>
            <p:cNvPr id="44" name="Picture 4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416" y="2708919"/>
              <a:ext cx="1199532" cy="277258"/>
            </a:xfrm>
            <a:prstGeom prst="rect">
              <a:avLst/>
            </a:prstGeom>
            <a:noFill/>
            <a:ln/>
            <a:effectLst/>
          </p:spPr>
        </p:pic>
        <p:cxnSp>
          <p:nvCxnSpPr>
            <p:cNvPr id="4" name="Straight Arrow Connector 3"/>
            <p:cNvCxnSpPr/>
            <p:nvPr/>
          </p:nvCxnSpPr>
          <p:spPr>
            <a:xfrm flipH="1">
              <a:off x="4057496" y="3041817"/>
              <a:ext cx="72008" cy="21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769464" y="3316409"/>
              <a:ext cx="7569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scores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76439" y="2956369"/>
              <a:ext cx="9316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loadings</a:t>
              </a:r>
              <a:endParaRPr lang="en-US" sz="1400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345528" y="2986178"/>
              <a:ext cx="144016" cy="686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5508104" y="2476642"/>
            <a:ext cx="3467102" cy="1346374"/>
            <a:chOff x="2405481" y="5085184"/>
            <a:chExt cx="4182743" cy="1573143"/>
          </a:xfrm>
        </p:grpSpPr>
        <p:sp>
          <p:nvSpPr>
            <p:cNvPr id="25" name="AutoShape 10 1"/>
            <p:cNvSpPr>
              <a:spLocks noChangeArrowheads="1"/>
            </p:cNvSpPr>
            <p:nvPr/>
          </p:nvSpPr>
          <p:spPr bwMode="auto">
            <a:xfrm>
              <a:off x="4579255" y="5419853"/>
              <a:ext cx="533400" cy="990600"/>
            </a:xfrm>
            <a:prstGeom prst="cube">
              <a:avLst>
                <a:gd name="adj" fmla="val 0"/>
              </a:avLst>
            </a:prstGeom>
            <a:solidFill>
              <a:srgbClr val="595E48"/>
            </a:solidFill>
            <a:ln w="19050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 sz="1800" b="0" baseline="0">
                <a:solidFill>
                  <a:schemeClr val="tx1"/>
                </a:solidFill>
                <a:latin typeface="cmsy8" pitchFamily="34" charset="0"/>
                <a:cs typeface="Arial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20957" y="5628599"/>
              <a:ext cx="414237" cy="467500"/>
            </a:xfrm>
            <a:prstGeom prst="rect">
              <a:avLst/>
            </a:prstGeom>
            <a:solidFill>
              <a:srgbClr val="595E48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baseline="0" dirty="0" smtClean="0">
                  <a:solidFill>
                    <a:schemeClr val="bg1"/>
                  </a:solidFill>
                </a:rPr>
                <a:t>T</a:t>
              </a:r>
              <a:endParaRPr lang="en-US" sz="2000" baseline="0" dirty="0">
                <a:solidFill>
                  <a:schemeClr val="bg1"/>
                </a:solidFill>
              </a:endParaRPr>
            </a:p>
          </p:txBody>
        </p:sp>
        <p:grpSp>
          <p:nvGrpSpPr>
            <p:cNvPr id="27" name="Group 58"/>
            <p:cNvGrpSpPr/>
            <p:nvPr/>
          </p:nvGrpSpPr>
          <p:grpSpPr>
            <a:xfrm>
              <a:off x="5265055" y="5399999"/>
              <a:ext cx="990600" cy="477054"/>
              <a:chOff x="4953000" y="2570946"/>
              <a:chExt cx="990600" cy="477054"/>
            </a:xfrm>
          </p:grpSpPr>
          <p:sp>
            <p:nvSpPr>
              <p:cNvPr id="28" name="AutoShape 10 2"/>
              <p:cNvSpPr>
                <a:spLocks noChangeArrowheads="1"/>
              </p:cNvSpPr>
              <p:nvPr/>
            </p:nvSpPr>
            <p:spPr bwMode="auto">
              <a:xfrm>
                <a:off x="4953000" y="2590800"/>
                <a:ext cx="990600" cy="457200"/>
              </a:xfrm>
              <a:prstGeom prst="cube">
                <a:avLst>
                  <a:gd name="adj" fmla="val 0"/>
                </a:avLst>
              </a:prstGeom>
              <a:solidFill>
                <a:srgbClr val="DAA600"/>
              </a:solidFill>
              <a:ln w="19050">
                <a:solidFill>
                  <a:srgbClr val="DAA6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endParaRPr lang="en-US" sz="1800" b="0" baseline="0">
                  <a:solidFill>
                    <a:schemeClr val="tx1"/>
                  </a:solidFill>
                  <a:latin typeface="cmsy8" pitchFamily="34" charset="0"/>
                  <a:cs typeface="Arial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250667" y="2570946"/>
                <a:ext cx="536070" cy="467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0000"/>
                    </a:solidFill>
                  </a:rPr>
                  <a:t>P</a:t>
                </a:r>
                <a:r>
                  <a:rPr lang="en-US" sz="2000" baseline="30000" dirty="0" smtClean="0">
                    <a:solidFill>
                      <a:srgbClr val="000000"/>
                    </a:solidFill>
                  </a:rPr>
                  <a:t>T</a:t>
                </a:r>
                <a:endParaRPr lang="en-US" sz="2000" baseline="300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0" name="Text Box 219 1"/>
            <p:cNvSpPr txBox="1">
              <a:spLocks noChangeArrowheads="1"/>
            </p:cNvSpPr>
            <p:nvPr/>
          </p:nvSpPr>
          <p:spPr bwMode="auto">
            <a:xfrm>
              <a:off x="4290324" y="5734996"/>
              <a:ext cx="260008" cy="307777"/>
            </a:xfrm>
            <a:prstGeom prst="rect">
              <a:avLst/>
            </a:prstGeom>
            <a:noFill/>
            <a:ln w="539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31" name="Text Box 219 2"/>
            <p:cNvSpPr txBox="1">
              <a:spLocks noChangeArrowheads="1"/>
            </p:cNvSpPr>
            <p:nvPr/>
          </p:nvSpPr>
          <p:spPr bwMode="auto">
            <a:xfrm>
              <a:off x="4695643" y="5086924"/>
              <a:ext cx="309700" cy="307777"/>
            </a:xfrm>
            <a:prstGeom prst="rect">
              <a:avLst/>
            </a:prstGeom>
            <a:noFill/>
            <a:ln w="539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i="1" dirty="0"/>
                <a:t>R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sp>
          <p:nvSpPr>
            <p:cNvPr id="32" name="Text Box 219 3"/>
            <p:cNvSpPr txBox="1">
              <a:spLocks noChangeArrowheads="1"/>
            </p:cNvSpPr>
            <p:nvPr/>
          </p:nvSpPr>
          <p:spPr bwMode="auto">
            <a:xfrm>
              <a:off x="6278524" y="5466709"/>
              <a:ext cx="309700" cy="307777"/>
            </a:xfrm>
            <a:prstGeom prst="rect">
              <a:avLst/>
            </a:prstGeom>
            <a:noFill/>
            <a:ln w="539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i="1" dirty="0"/>
                <a:t>R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sp>
          <p:nvSpPr>
            <p:cNvPr id="33" name="Text Box 219 4"/>
            <p:cNvSpPr txBox="1">
              <a:spLocks noChangeArrowheads="1"/>
            </p:cNvSpPr>
            <p:nvPr/>
          </p:nvSpPr>
          <p:spPr bwMode="auto">
            <a:xfrm>
              <a:off x="5637948" y="5086924"/>
              <a:ext cx="266420" cy="307777"/>
            </a:xfrm>
            <a:prstGeom prst="rect">
              <a:avLst/>
            </a:prstGeom>
            <a:noFill/>
            <a:ln w="539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34" name="AutoShape 10 3"/>
            <p:cNvSpPr>
              <a:spLocks noChangeArrowheads="1"/>
            </p:cNvSpPr>
            <p:nvPr/>
          </p:nvSpPr>
          <p:spPr bwMode="auto">
            <a:xfrm>
              <a:off x="2750456" y="5419853"/>
              <a:ext cx="1066799" cy="1066800"/>
            </a:xfrm>
            <a:prstGeom prst="cube">
              <a:avLst>
                <a:gd name="adj" fmla="val 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 sz="1800" baseline="0" dirty="0">
                <a:solidFill>
                  <a:schemeClr val="tx1"/>
                </a:solidFill>
                <a:latin typeface="cmsy8" pitchFamily="34" charset="0"/>
                <a:cs typeface="Arial" charset="0"/>
              </a:endParaRPr>
            </a:p>
          </p:txBody>
        </p:sp>
        <p:pic>
          <p:nvPicPr>
            <p:cNvPr id="35" name="Picture 34" descr="txp_fi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3166515" y="5800853"/>
              <a:ext cx="246838" cy="205698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36" name="Text Box 219 5"/>
            <p:cNvSpPr txBox="1">
              <a:spLocks noChangeArrowheads="1"/>
            </p:cNvSpPr>
            <p:nvPr/>
          </p:nvSpPr>
          <p:spPr bwMode="auto">
            <a:xfrm>
              <a:off x="2462100" y="6350550"/>
              <a:ext cx="260008" cy="307777"/>
            </a:xfrm>
            <a:prstGeom prst="rect">
              <a:avLst/>
            </a:prstGeom>
            <a:noFill/>
            <a:ln w="539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37" name="Text Box 219 6"/>
            <p:cNvSpPr txBox="1">
              <a:spLocks noChangeArrowheads="1"/>
            </p:cNvSpPr>
            <p:nvPr/>
          </p:nvSpPr>
          <p:spPr bwMode="auto">
            <a:xfrm>
              <a:off x="3830252" y="5126414"/>
              <a:ext cx="266420" cy="307777"/>
            </a:xfrm>
            <a:prstGeom prst="rect">
              <a:avLst/>
            </a:prstGeom>
            <a:noFill/>
            <a:ln w="539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38" name="TextBox 31"/>
            <p:cNvSpPr txBox="1">
              <a:spLocks noChangeArrowheads="1"/>
            </p:cNvSpPr>
            <p:nvPr/>
          </p:nvSpPr>
          <p:spPr bwMode="auto">
            <a:xfrm rot="16200000">
              <a:off x="2095781" y="5778151"/>
              <a:ext cx="89639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samples</a:t>
              </a:r>
            </a:p>
          </p:txBody>
        </p:sp>
        <p:sp>
          <p:nvSpPr>
            <p:cNvPr id="39" name="TextBox 32"/>
            <p:cNvSpPr txBox="1">
              <a:spLocks noChangeArrowheads="1"/>
            </p:cNvSpPr>
            <p:nvPr/>
          </p:nvSpPr>
          <p:spPr bwMode="auto">
            <a:xfrm>
              <a:off x="2806569" y="5085184"/>
              <a:ext cx="97334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variables</a:t>
              </a:r>
            </a:p>
          </p:txBody>
        </p:sp>
        <p:sp>
          <p:nvSpPr>
            <p:cNvPr id="40" name="Text Box 22">
              <a:extLst>
                <a:ext uri="{FF2B5EF4-FFF2-40B4-BE49-F238E27FC236}">
                  <a16:creationId xmlns:a16="http://schemas.microsoft.com/office/drawing/2014/main" id="{872E71A1-7B4E-49D2-9D2E-6982398247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6687" y="5569496"/>
              <a:ext cx="521297" cy="584775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 baseline="0" dirty="0">
                  <a:solidFill>
                    <a:srgbClr val="000000"/>
                  </a:solidFill>
                </a:rPr>
                <a:t>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056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-36512" y="188640"/>
            <a:ext cx="8784976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 </a:t>
            </a:r>
            <a:r>
              <a:rPr kumimoji="0" lang="en-US" sz="17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How do</a:t>
            </a:r>
            <a:r>
              <a:rPr kumimoji="0" lang="en-US" sz="1700" b="1" i="0" u="none" strike="noStrike" kern="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we</a:t>
            </a:r>
            <a:r>
              <a:rPr kumimoji="0" lang="en-US" sz="17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find </a:t>
            </a:r>
            <a:r>
              <a:rPr lang="en-US" sz="1700" b="1" kern="0" dirty="0" smtClean="0">
                <a:solidFill>
                  <a:schemeClr val="tx2"/>
                </a:solidFill>
                <a:latin typeface="+mj-lt"/>
                <a:cs typeface="+mj-cs"/>
              </a:rPr>
              <a:t>the scores and loadings?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ＭＳ Ｐゴシック" pitchFamily="-65" charset="-128"/>
              <a:cs typeface="+mj-cs"/>
            </a:endParaRPr>
          </a:p>
        </p:txBody>
      </p:sp>
      <p:sp>
        <p:nvSpPr>
          <p:cNvPr id="6" name="Rectangle 3 1"/>
          <p:cNvSpPr txBox="1">
            <a:spLocks noChangeArrowheads="1"/>
          </p:cNvSpPr>
          <p:nvPr/>
        </p:nvSpPr>
        <p:spPr bwMode="auto">
          <a:xfrm>
            <a:off x="35496" y="908421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u="none" strike="noStrike" kern="0" cap="none" spc="0" normalizeH="0" dirty="0" smtClean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212121"/>
                </a:solidFill>
                <a:latin typeface="+mn-lt"/>
              </a:rPr>
              <a:t> </a:t>
            </a:r>
            <a:r>
              <a:rPr lang="en-US" sz="1400" kern="0" dirty="0" smtClean="0">
                <a:solidFill>
                  <a:srgbClr val="212121"/>
                </a:solidFill>
                <a:latin typeface="+mn-lt"/>
              </a:rPr>
              <a:t>  </a:t>
            </a:r>
            <a:r>
              <a:rPr kumimoji="0" lang="en-US" sz="1400" u="none" strike="noStrike" kern="0" cap="none" spc="0" normalizeH="0" dirty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</a:rPr>
              <a:t>Direction of the </a:t>
            </a:r>
            <a:r>
              <a:rPr lang="en-US" sz="1400" kern="0" dirty="0" smtClean="0">
                <a:solidFill>
                  <a:srgbClr val="212121"/>
                </a:solidFill>
                <a:latin typeface="+mn-lt"/>
              </a:rPr>
              <a:t>first principal component p</a:t>
            </a:r>
            <a:r>
              <a:rPr lang="en-US" sz="1400" kern="0" baseline="-25000" dirty="0" smtClean="0">
                <a:solidFill>
                  <a:srgbClr val="212121"/>
                </a:solidFill>
                <a:latin typeface="+mn-lt"/>
              </a:rPr>
              <a:t>1 </a:t>
            </a:r>
            <a:r>
              <a:rPr lang="en-US" sz="1400" kern="0" dirty="0" smtClean="0">
                <a:solidFill>
                  <a:srgbClr val="212121"/>
                </a:solidFill>
                <a:latin typeface="+mn-lt"/>
              </a:rPr>
              <a:t>can be found by solving the following:</a:t>
            </a:r>
            <a:endParaRPr kumimoji="0" lang="en-US" sz="1400" u="none" strike="noStrike" kern="0" cap="none" spc="0" normalizeH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484784"/>
            <a:ext cx="3855573" cy="422447"/>
          </a:xfrm>
          <a:prstGeom prst="rect">
            <a:avLst/>
          </a:prstGeom>
          <a:noFill/>
          <a:ln/>
          <a:effectLst/>
        </p:spPr>
      </p:pic>
      <p:sp>
        <p:nvSpPr>
          <p:cNvPr id="8" name="Rectangle 3 2 1"/>
          <p:cNvSpPr txBox="1">
            <a:spLocks noChangeArrowheads="1"/>
          </p:cNvSpPr>
          <p:nvPr/>
        </p:nvSpPr>
        <p:spPr bwMode="auto">
          <a:xfrm>
            <a:off x="35496" y="2068824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The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second direction </a:t>
            </a:r>
            <a:r>
              <a:rPr lang="en-US" sz="1400" kern="0" dirty="0" smtClean="0">
                <a:solidFill>
                  <a:srgbClr val="212121"/>
                </a:solidFill>
                <a:latin typeface="+mn-lt"/>
              </a:rPr>
              <a:t>p</a:t>
            </a:r>
            <a:r>
              <a:rPr lang="en-US" sz="1400" kern="0" baseline="-25000" dirty="0" smtClean="0">
                <a:solidFill>
                  <a:srgbClr val="212121"/>
                </a:solidFill>
                <a:latin typeface="+mn-lt"/>
              </a:rPr>
              <a:t>2 </a:t>
            </a:r>
            <a:r>
              <a:rPr lang="en-US" sz="1400" kern="0" dirty="0" smtClean="0">
                <a:solidFill>
                  <a:srgbClr val="212121"/>
                </a:solidFill>
                <a:latin typeface="+mn-lt"/>
              </a:rPr>
              <a:t>is then found in the same way with the constraint that p</a:t>
            </a:r>
            <a:r>
              <a:rPr lang="en-US" sz="1400" kern="0" baseline="-25000" dirty="0" smtClean="0">
                <a:solidFill>
                  <a:srgbClr val="212121"/>
                </a:solidFill>
                <a:latin typeface="+mn-lt"/>
              </a:rPr>
              <a:t>1</a:t>
            </a:r>
            <a:r>
              <a:rPr lang="en-US" sz="1400" kern="0" baseline="300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sz="1400" kern="0" dirty="0" smtClean="0">
                <a:solidFill>
                  <a:srgbClr val="212121"/>
                </a:solidFill>
                <a:latin typeface="+mn-lt"/>
              </a:rPr>
              <a:t>is orthogonal to p</a:t>
            </a:r>
            <a:r>
              <a:rPr lang="en-US" sz="1400" kern="0" baseline="-25000" dirty="0" smtClean="0">
                <a:solidFill>
                  <a:srgbClr val="212121"/>
                </a:solidFill>
                <a:latin typeface="+mn-lt"/>
              </a:rPr>
              <a:t>2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u="none" strike="noStrike" kern="0" cap="none" spc="0" normalizeH="0" baseline="-2500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baseline="-25000" dirty="0" smtClean="0">
                <a:solidFill>
                  <a:srgbClr val="212121"/>
                </a:solidFill>
                <a:latin typeface="+mn-lt"/>
              </a:rPr>
              <a:t>  </a:t>
            </a:r>
            <a:endParaRPr kumimoji="0" lang="en-US" sz="1400" u="none" strike="noStrike" kern="0" cap="none" spc="0" normalizeH="0" baseline="-2500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404" y="3007726"/>
            <a:ext cx="1834676" cy="277258"/>
          </a:xfrm>
          <a:prstGeom prst="rect">
            <a:avLst/>
          </a:prstGeom>
          <a:noFill/>
          <a:ln/>
          <a:effectLst/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668" y="4157212"/>
            <a:ext cx="2827704" cy="1127132"/>
          </a:xfrm>
          <a:prstGeom prst="rect">
            <a:avLst/>
          </a:prstGeom>
          <a:noFill/>
          <a:ln/>
          <a:effectLst/>
        </p:spPr>
      </p:pic>
      <p:sp>
        <p:nvSpPr>
          <p:cNvPr id="11" name="Rectangle 3 2 2"/>
          <p:cNvSpPr txBox="1">
            <a:spLocks noChangeArrowheads="1"/>
          </p:cNvSpPr>
          <p:nvPr/>
        </p:nvSpPr>
        <p:spPr bwMode="auto">
          <a:xfrm>
            <a:off x="35496" y="261035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Eigenvalue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decomposition </a:t>
            </a:r>
            <a:r>
              <a:rPr lang="en-US" sz="1400" kern="0" dirty="0" smtClean="0">
                <a:solidFill>
                  <a:srgbClr val="212121"/>
                </a:solidFill>
                <a:latin typeface="+mn-lt"/>
              </a:rPr>
              <a:t>of the covariance matrix gives the principal component directions.</a:t>
            </a:r>
            <a:endParaRPr kumimoji="0" lang="en-US" sz="1400" u="none" strike="noStrike" kern="0" cap="none" spc="0" normalizeH="0" baseline="-2500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baseline="-25000" dirty="0" smtClean="0">
                <a:solidFill>
                  <a:srgbClr val="212121"/>
                </a:solidFill>
                <a:latin typeface="+mn-lt"/>
              </a:rPr>
              <a:t>  </a:t>
            </a:r>
            <a:endParaRPr kumimoji="0" lang="en-US" sz="1400" u="none" strike="noStrike" kern="0" cap="none" spc="0" normalizeH="0" baseline="-2500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2" name="Rectangle 3 2 2"/>
          <p:cNvSpPr txBox="1">
            <a:spLocks noChangeArrowheads="1"/>
          </p:cNvSpPr>
          <p:nvPr/>
        </p:nvSpPr>
        <p:spPr bwMode="auto">
          <a:xfrm>
            <a:off x="251520" y="3651509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</a:rPr>
              <a:t>How does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</a:rPr>
              <a:t> this relate to SVD?</a:t>
            </a:r>
            <a:endParaRPr kumimoji="0" lang="en-US" sz="1400" b="1" u="none" strike="noStrike" kern="0" cap="none" spc="0" normalizeH="0" baseline="-2500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067944" y="5445224"/>
            <a:ext cx="539552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11760" y="5877272"/>
            <a:ext cx="21957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Right singular vectors are the principal component directions</a:t>
            </a:r>
            <a:endParaRPr lang="en-US" sz="14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932040" y="5445224"/>
            <a:ext cx="432048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48064" y="5930696"/>
            <a:ext cx="28438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variance captured by each component is the square of the singular values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5232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6FCD393D-E4FD-481E-BD34-C2179450009E}"/>
              </a:ext>
            </a:extLst>
          </p:cNvPr>
          <p:cNvSpPr/>
          <p:nvPr/>
        </p:nvSpPr>
        <p:spPr>
          <a:xfrm>
            <a:off x="7613848" y="6093296"/>
            <a:ext cx="149465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0" y="25586"/>
            <a:ext cx="100091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 Matrix Factorizations: Missing</a:t>
            </a:r>
            <a:r>
              <a:rPr kumimoji="0" lang="en-US" sz="1700" b="1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Data Estimation (a.k.a. matrix completion)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ＭＳ Ｐゴシック" pitchFamily="-65" charset="-128"/>
              <a:cs typeface="+mj-cs"/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7613848" y="2060848"/>
            <a:ext cx="990600" cy="838200"/>
          </a:xfrm>
          <a:prstGeom prst="rect">
            <a:avLst/>
          </a:prstGeom>
          <a:solidFill>
            <a:srgbClr val="901A1E"/>
          </a:solidFill>
          <a:ln w="317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-25000" dirty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4" name="Rectangle 153"/>
          <p:cNvSpPr/>
          <p:nvPr/>
        </p:nvSpPr>
        <p:spPr bwMode="auto">
          <a:xfrm>
            <a:off x="7766248" y="2213249"/>
            <a:ext cx="91440" cy="91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0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-2500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5" name="Rectangle 154"/>
          <p:cNvSpPr/>
          <p:nvPr/>
        </p:nvSpPr>
        <p:spPr bwMode="auto">
          <a:xfrm>
            <a:off x="8043143" y="2426608"/>
            <a:ext cx="91440" cy="91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0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-2500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7" name="Rectangle 156"/>
          <p:cNvSpPr/>
          <p:nvPr/>
        </p:nvSpPr>
        <p:spPr bwMode="auto">
          <a:xfrm>
            <a:off x="8195543" y="2579008"/>
            <a:ext cx="91440" cy="91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0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-2500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8" name="Rectangle 157"/>
          <p:cNvSpPr/>
          <p:nvPr/>
        </p:nvSpPr>
        <p:spPr bwMode="auto">
          <a:xfrm>
            <a:off x="8424143" y="2731408"/>
            <a:ext cx="91440" cy="91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0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-2500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1" name="Rectangle 160"/>
          <p:cNvSpPr/>
          <p:nvPr/>
        </p:nvSpPr>
        <p:spPr bwMode="auto">
          <a:xfrm>
            <a:off x="7829783" y="2731408"/>
            <a:ext cx="91440" cy="91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0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-2500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2" name="Rectangle 161"/>
          <p:cNvSpPr/>
          <p:nvPr/>
        </p:nvSpPr>
        <p:spPr bwMode="auto">
          <a:xfrm>
            <a:off x="8424143" y="2441848"/>
            <a:ext cx="91440" cy="91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0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-2500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3" name="Rectangle 162"/>
          <p:cNvSpPr/>
          <p:nvPr/>
        </p:nvSpPr>
        <p:spPr bwMode="auto">
          <a:xfrm>
            <a:off x="7738343" y="2518048"/>
            <a:ext cx="91440" cy="91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0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-2500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4" name="Picture 16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294529" y="1694135"/>
            <a:ext cx="229799" cy="255078"/>
          </a:xfrm>
          <a:prstGeom prst="rect">
            <a:avLst/>
          </a:prstGeom>
          <a:noFill/>
          <a:ln/>
          <a:effectLst/>
        </p:spPr>
      </p:pic>
      <p:sp>
        <p:nvSpPr>
          <p:cNvPr id="172" name="Text Box 22"/>
          <p:cNvSpPr txBox="1">
            <a:spLocks noChangeArrowheads="1"/>
          </p:cNvSpPr>
          <p:nvPr/>
        </p:nvSpPr>
        <p:spPr bwMode="auto">
          <a:xfrm>
            <a:off x="6879640" y="2054175"/>
            <a:ext cx="521297" cy="584775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aseline="0" dirty="0">
                <a:solidFill>
                  <a:srgbClr val="000000"/>
                </a:solidFill>
              </a:rPr>
              <a:t>=</a:t>
            </a:r>
          </a:p>
        </p:txBody>
      </p:sp>
      <p:sp>
        <p:nvSpPr>
          <p:cNvPr id="46" name="Text Box 32"/>
          <p:cNvSpPr txBox="1">
            <a:spLocks noChangeArrowheads="1"/>
          </p:cNvSpPr>
          <p:nvPr/>
        </p:nvSpPr>
        <p:spPr bwMode="auto">
          <a:xfrm>
            <a:off x="5154786" y="1660239"/>
            <a:ext cx="641350" cy="6413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0" baseline="0" dirty="0">
                <a:solidFill>
                  <a:srgbClr val="000000"/>
                </a:solidFill>
                <a:latin typeface="Arial" charset="0"/>
                <a:cs typeface="Arial" charset="0"/>
              </a:rPr>
              <a:t>…</a:t>
            </a:r>
          </a:p>
        </p:txBody>
      </p:sp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2820584" y="2236303"/>
            <a:ext cx="96012" cy="673416"/>
          </a:xfrm>
          <a:prstGeom prst="rect">
            <a:avLst/>
          </a:prstGeom>
          <a:solidFill>
            <a:srgbClr val="595E48"/>
          </a:solidFill>
          <a:ln w="19050" cap="sq" algn="ctr">
            <a:solidFill>
              <a:srgbClr val="00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" name="Rectangle 29"/>
          <p:cNvSpPr>
            <a:spLocks noChangeArrowheads="1"/>
          </p:cNvSpPr>
          <p:nvPr/>
        </p:nvSpPr>
        <p:spPr bwMode="auto">
          <a:xfrm rot="5400000">
            <a:off x="3159484" y="1783728"/>
            <a:ext cx="89013" cy="656142"/>
          </a:xfrm>
          <a:prstGeom prst="rect">
            <a:avLst/>
          </a:prstGeom>
          <a:solidFill>
            <a:srgbClr val="D28C00"/>
          </a:solidFill>
          <a:ln w="19050" cap="sq" algn="ctr">
            <a:solidFill>
              <a:srgbClr val="00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" name="Text Box 22"/>
          <p:cNvSpPr txBox="1">
            <a:spLocks noChangeArrowheads="1"/>
          </p:cNvSpPr>
          <p:nvPr/>
        </p:nvSpPr>
        <p:spPr bwMode="auto">
          <a:xfrm>
            <a:off x="2086525" y="2045686"/>
            <a:ext cx="521297" cy="584775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aseline="0" dirty="0">
                <a:solidFill>
                  <a:srgbClr val="000000"/>
                </a:solidFill>
              </a:rPr>
              <a:t>≈</a:t>
            </a:r>
          </a:p>
        </p:txBody>
      </p:sp>
      <p:sp>
        <p:nvSpPr>
          <p:cNvPr id="57" name="Rectangle 26"/>
          <p:cNvSpPr>
            <a:spLocks noChangeArrowheads="1"/>
          </p:cNvSpPr>
          <p:nvPr/>
        </p:nvSpPr>
        <p:spPr bwMode="auto">
          <a:xfrm>
            <a:off x="4142545" y="2236303"/>
            <a:ext cx="96012" cy="673416"/>
          </a:xfrm>
          <a:prstGeom prst="rect">
            <a:avLst/>
          </a:prstGeom>
          <a:solidFill>
            <a:srgbClr val="595E48"/>
          </a:solidFill>
          <a:ln w="19050" cap="sq" algn="ctr">
            <a:solidFill>
              <a:srgbClr val="00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8" name="Rectangle 29"/>
          <p:cNvSpPr>
            <a:spLocks noChangeArrowheads="1"/>
          </p:cNvSpPr>
          <p:nvPr/>
        </p:nvSpPr>
        <p:spPr bwMode="auto">
          <a:xfrm rot="5400000">
            <a:off x="4481445" y="1783728"/>
            <a:ext cx="89013" cy="656142"/>
          </a:xfrm>
          <a:prstGeom prst="rect">
            <a:avLst/>
          </a:prstGeom>
          <a:solidFill>
            <a:srgbClr val="D28C00"/>
          </a:solidFill>
          <a:ln w="19050" cap="sq" algn="ctr">
            <a:solidFill>
              <a:srgbClr val="00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9" name="Rectangle 26"/>
          <p:cNvSpPr>
            <a:spLocks noChangeArrowheads="1"/>
          </p:cNvSpPr>
          <p:nvPr/>
        </p:nvSpPr>
        <p:spPr bwMode="auto">
          <a:xfrm>
            <a:off x="5980721" y="2236303"/>
            <a:ext cx="96012" cy="673416"/>
          </a:xfrm>
          <a:prstGeom prst="rect">
            <a:avLst/>
          </a:prstGeom>
          <a:solidFill>
            <a:srgbClr val="595E48"/>
          </a:solidFill>
          <a:ln w="19050" cap="sq" algn="ctr">
            <a:solidFill>
              <a:srgbClr val="00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0" name="Rectangle 29"/>
          <p:cNvSpPr>
            <a:spLocks noChangeArrowheads="1"/>
          </p:cNvSpPr>
          <p:nvPr/>
        </p:nvSpPr>
        <p:spPr bwMode="auto">
          <a:xfrm rot="5400000">
            <a:off x="6319621" y="1783728"/>
            <a:ext cx="89013" cy="656142"/>
          </a:xfrm>
          <a:prstGeom prst="rect">
            <a:avLst/>
          </a:prstGeom>
          <a:solidFill>
            <a:srgbClr val="D28C00"/>
          </a:solidFill>
          <a:ln w="19050" cap="sq" algn="ctr">
            <a:solidFill>
              <a:srgbClr val="00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1" name="Text Box 32"/>
          <p:cNvSpPr txBox="1">
            <a:spLocks noChangeArrowheads="1"/>
          </p:cNvSpPr>
          <p:nvPr/>
        </p:nvSpPr>
        <p:spPr bwMode="auto">
          <a:xfrm>
            <a:off x="3624863" y="1948770"/>
            <a:ext cx="333746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 baseline="0" dirty="0">
                <a:solidFill>
                  <a:srgbClr val="000000"/>
                </a:solidFill>
                <a:latin typeface="Arial" charset="0"/>
                <a:cs typeface="Arial" charset="0"/>
              </a:rPr>
              <a:t>+</a:t>
            </a:r>
          </a:p>
        </p:txBody>
      </p:sp>
      <p:sp>
        <p:nvSpPr>
          <p:cNvPr id="62" name="Text Box 32"/>
          <p:cNvSpPr txBox="1">
            <a:spLocks noChangeArrowheads="1"/>
          </p:cNvSpPr>
          <p:nvPr/>
        </p:nvSpPr>
        <p:spPr bwMode="auto">
          <a:xfrm>
            <a:off x="4958334" y="1908201"/>
            <a:ext cx="333746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Arial" charset="0"/>
                <a:cs typeface="Arial" charset="0"/>
              </a:rPr>
              <a:t>+</a:t>
            </a:r>
          </a:p>
        </p:txBody>
      </p:sp>
      <p:sp>
        <p:nvSpPr>
          <p:cNvPr id="63" name="Text Box 32"/>
          <p:cNvSpPr txBox="1">
            <a:spLocks noChangeArrowheads="1"/>
          </p:cNvSpPr>
          <p:nvPr/>
        </p:nvSpPr>
        <p:spPr bwMode="auto">
          <a:xfrm>
            <a:off x="5580112" y="1908201"/>
            <a:ext cx="333746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Arial" charset="0"/>
                <a:cs typeface="Arial" charset="0"/>
              </a:rPr>
              <a:t>+</a:t>
            </a:r>
          </a:p>
        </p:txBody>
      </p:sp>
      <p:sp>
        <p:nvSpPr>
          <p:cNvPr id="64" name="TextBox 31"/>
          <p:cNvSpPr txBox="1">
            <a:spLocks noChangeArrowheads="1"/>
          </p:cNvSpPr>
          <p:nvPr/>
        </p:nvSpPr>
        <p:spPr bwMode="auto">
          <a:xfrm rot="16200000">
            <a:off x="422086" y="2311976"/>
            <a:ext cx="65594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users</a:t>
            </a:r>
          </a:p>
        </p:txBody>
      </p:sp>
      <p:sp>
        <p:nvSpPr>
          <p:cNvPr id="65" name="TextBox 32"/>
          <p:cNvSpPr txBox="1">
            <a:spLocks noChangeArrowheads="1"/>
          </p:cNvSpPr>
          <p:nvPr/>
        </p:nvSpPr>
        <p:spPr bwMode="auto">
          <a:xfrm>
            <a:off x="1043608" y="1711841"/>
            <a:ext cx="80021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movies</a:t>
            </a:r>
          </a:p>
        </p:txBody>
      </p:sp>
      <p:pic>
        <p:nvPicPr>
          <p:cNvPr id="66" name="Picture 6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988345" y="2826128"/>
            <a:ext cx="228580" cy="171606"/>
          </a:xfrm>
          <a:prstGeom prst="rect">
            <a:avLst/>
          </a:prstGeom>
          <a:noFill/>
          <a:ln/>
          <a:effectLst/>
        </p:spPr>
      </p:pic>
      <p:pic>
        <p:nvPicPr>
          <p:cNvPr id="67" name="Picture 6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478709" y="2275490"/>
            <a:ext cx="229225" cy="207989"/>
          </a:xfrm>
          <a:prstGeom prst="rect">
            <a:avLst/>
          </a:prstGeom>
          <a:noFill/>
          <a:ln/>
          <a:effectLst/>
        </p:spPr>
      </p:pic>
      <p:pic>
        <p:nvPicPr>
          <p:cNvPr id="68" name="Picture 6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308346" y="2814297"/>
            <a:ext cx="239822" cy="171301"/>
          </a:xfrm>
          <a:prstGeom prst="rect">
            <a:avLst/>
          </a:prstGeom>
          <a:noFill/>
          <a:ln/>
          <a:effectLst/>
        </p:spPr>
      </p:pic>
      <p:pic>
        <p:nvPicPr>
          <p:cNvPr id="69" name="Picture 6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772555" y="2275618"/>
            <a:ext cx="238586" cy="207439"/>
          </a:xfrm>
          <a:prstGeom prst="rect">
            <a:avLst/>
          </a:prstGeom>
          <a:noFill/>
          <a:ln/>
          <a:effectLst/>
        </p:spPr>
      </p:pic>
      <p:pic>
        <p:nvPicPr>
          <p:cNvPr id="70" name="Picture 69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158677" y="2852935"/>
            <a:ext cx="274110" cy="171318"/>
          </a:xfrm>
          <a:prstGeom prst="rect">
            <a:avLst/>
          </a:prstGeom>
          <a:noFill/>
          <a:ln/>
          <a:effectLst/>
        </p:spPr>
      </p:pic>
      <p:pic>
        <p:nvPicPr>
          <p:cNvPr id="71" name="Picture 70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595033" y="2264891"/>
            <a:ext cx="269980" cy="207629"/>
          </a:xfrm>
          <a:prstGeom prst="rect">
            <a:avLst/>
          </a:prstGeom>
          <a:noFill/>
          <a:ln/>
          <a:effectLst/>
        </p:spPr>
      </p:pic>
      <p:sp>
        <p:nvSpPr>
          <p:cNvPr id="72" name="Rectangle 3"/>
          <p:cNvSpPr txBox="1">
            <a:spLocks noChangeArrowheads="1"/>
          </p:cNvSpPr>
          <p:nvPr/>
        </p:nvSpPr>
        <p:spPr bwMode="auto">
          <a:xfrm>
            <a:off x="35496" y="1052736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defRPr/>
            </a:pPr>
            <a:r>
              <a:rPr lang="en-US" sz="1400" kern="0" dirty="0">
                <a:solidFill>
                  <a:srgbClr val="212121"/>
                </a:solidFill>
              </a:rPr>
              <a:t>  In the case of incomplete data, matrix factorizations can be used to fill in the missing entries: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ＭＳ Ｐゴシック" pitchFamily="-65" charset="-128"/>
              <a:cs typeface="+mn-cs"/>
            </a:endParaRPr>
          </a:p>
        </p:txBody>
      </p:sp>
      <p:grpSp>
        <p:nvGrpSpPr>
          <p:cNvPr id="73" name="Group 93"/>
          <p:cNvGrpSpPr/>
          <p:nvPr/>
        </p:nvGrpSpPr>
        <p:grpSpPr bwMode="auto">
          <a:xfrm>
            <a:off x="960567" y="2060848"/>
            <a:ext cx="990600" cy="838200"/>
            <a:chOff x="1922351" y="3505200"/>
            <a:chExt cx="990600" cy="838200"/>
          </a:xfrm>
        </p:grpSpPr>
        <p:sp>
          <p:nvSpPr>
            <p:cNvPr id="74" name="Rectangle 73"/>
            <p:cNvSpPr/>
            <p:nvPr/>
          </p:nvSpPr>
          <p:spPr bwMode="auto">
            <a:xfrm>
              <a:off x="1922351" y="3505200"/>
              <a:ext cx="990600" cy="838200"/>
            </a:xfrm>
            <a:prstGeom prst="rect">
              <a:avLst/>
            </a:prstGeom>
            <a:solidFill>
              <a:srgbClr val="901A1E"/>
            </a:solidFill>
            <a:ln w="317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2074751" y="3657601"/>
              <a:ext cx="91440" cy="9144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2351646" y="3870960"/>
              <a:ext cx="91440" cy="9144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2504046" y="3657600"/>
              <a:ext cx="91440" cy="9144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2504046" y="4023360"/>
              <a:ext cx="91440" cy="9144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2732646" y="4175760"/>
              <a:ext cx="91440" cy="9144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2138286" y="4175760"/>
              <a:ext cx="91440" cy="9144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2732646" y="3886200"/>
              <a:ext cx="91440" cy="9144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2046846" y="3962400"/>
              <a:ext cx="91440" cy="91440"/>
            </a:xfrm>
            <a:prstGeom prst="rect">
              <a:avLst/>
            </a:prstGeom>
            <a:solidFill>
              <a:schemeClr val="bg1"/>
            </a:solidFill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83" name="Picture 82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11560" y="1700808"/>
            <a:ext cx="229799" cy="191499"/>
          </a:xfrm>
          <a:prstGeom prst="rect">
            <a:avLst/>
          </a:prstGeom>
          <a:noFill/>
          <a:ln/>
          <a:effectLst/>
        </p:spPr>
      </p:pic>
      <p:pic>
        <p:nvPicPr>
          <p:cNvPr id="110" name="Picture 109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3543124" y="5517232"/>
            <a:ext cx="1316908" cy="297367"/>
          </a:xfrm>
          <a:prstGeom prst="rect">
            <a:avLst/>
          </a:prstGeom>
          <a:noFill/>
          <a:ln/>
          <a:effectLst/>
        </p:spPr>
      </p:pic>
      <p:pic>
        <p:nvPicPr>
          <p:cNvPr id="111" name="Picture 110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/>
          <a:stretch>
            <a:fillRect/>
          </a:stretch>
        </p:blipFill>
        <p:spPr bwMode="auto">
          <a:xfrm>
            <a:off x="2855624" y="3645024"/>
            <a:ext cx="3228544" cy="622769"/>
          </a:xfrm>
          <a:prstGeom prst="rect">
            <a:avLst/>
          </a:prstGeom>
          <a:noFill/>
          <a:ln/>
          <a:effectLst/>
        </p:spPr>
      </p:pic>
      <p:pic>
        <p:nvPicPr>
          <p:cNvPr id="112" name="Picture 111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173072" y="4437112"/>
            <a:ext cx="2634880" cy="612492"/>
          </a:xfrm>
          <a:prstGeom prst="rect">
            <a:avLst/>
          </a:prstGeom>
          <a:noFill/>
          <a:ln/>
          <a:effectLst/>
        </p:spPr>
      </p:pic>
      <p:sp>
        <p:nvSpPr>
          <p:cNvPr id="113" name="Rectangle 3"/>
          <p:cNvSpPr txBox="1">
            <a:spLocks noChangeArrowheads="1"/>
          </p:cNvSpPr>
          <p:nvPr/>
        </p:nvSpPr>
        <p:spPr bwMode="auto">
          <a:xfrm>
            <a:off x="144016" y="3429000"/>
            <a:ext cx="349188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defRPr/>
            </a:pPr>
            <a:r>
              <a:rPr lang="en-US" sz="1400" b="1" kern="0" dirty="0">
                <a:solidFill>
                  <a:srgbClr val="901A1E"/>
                </a:solidFill>
              </a:rPr>
              <a:t>Finding low-rank approximation:</a:t>
            </a:r>
            <a:endParaRPr kumimoji="0" lang="en-US" sz="1400" b="1" u="none" strike="noStrike" kern="0" cap="none" spc="0" normalizeH="0" baseline="0" noProof="0" dirty="0">
              <a:ln>
                <a:noFill/>
              </a:ln>
              <a:solidFill>
                <a:srgbClr val="901A1E"/>
              </a:solidFill>
              <a:effectLst/>
              <a:uLnTx/>
              <a:uFillTx/>
              <a:latin typeface="+mn-lt"/>
              <a:ea typeface="ＭＳ Ｐゴシック" pitchFamily="-65" charset="-128"/>
              <a:cs typeface="+mn-cs"/>
            </a:endParaRPr>
          </a:p>
        </p:txBody>
      </p:sp>
      <p:sp>
        <p:nvSpPr>
          <p:cNvPr id="114" name="Rectangle 3"/>
          <p:cNvSpPr txBox="1">
            <a:spLocks noChangeArrowheads="1"/>
          </p:cNvSpPr>
          <p:nvPr/>
        </p:nvSpPr>
        <p:spPr bwMode="auto">
          <a:xfrm>
            <a:off x="179512" y="5301208"/>
            <a:ext cx="349188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defRPr/>
            </a:pPr>
            <a:r>
              <a:rPr lang="en-US" sz="1400" b="1" kern="0" dirty="0">
                <a:solidFill>
                  <a:srgbClr val="901A1E"/>
                </a:solidFill>
              </a:rPr>
              <a:t>Data reconstruction:</a:t>
            </a:r>
            <a:endParaRPr kumimoji="0" lang="en-US" sz="1400" b="1" u="none" strike="noStrike" kern="0" cap="none" spc="0" normalizeH="0" baseline="0" noProof="0" dirty="0">
              <a:ln>
                <a:noFill/>
              </a:ln>
              <a:solidFill>
                <a:srgbClr val="901A1E"/>
              </a:solidFill>
              <a:effectLst/>
              <a:uLnTx/>
              <a:uFillTx/>
              <a:latin typeface="+mn-lt"/>
              <a:ea typeface="ＭＳ Ｐゴシック" pitchFamily="-65" charset="-128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028384" y="5877272"/>
            <a:ext cx="108012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068520" y="5509681"/>
            <a:ext cx="3967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200" b="1" dirty="0">
                <a:solidFill>
                  <a:srgbClr val="901A1E"/>
                </a:solidFill>
                <a:latin typeface="Verdana"/>
              </a:rPr>
              <a:t>It is possible to recover an unknown low-rank matrix from a nearly minimal set of entries. For more on matrix completion </a:t>
            </a:r>
            <a:r>
              <a:rPr lang="en-US" sz="1200" b="1" dirty="0">
                <a:solidFill>
                  <a:srgbClr val="D28C00"/>
                </a:solidFill>
                <a:latin typeface="Verdana"/>
              </a:rPr>
              <a:t>[</a:t>
            </a:r>
            <a:r>
              <a:rPr lang="en-US" sz="1200" b="1" dirty="0" err="1">
                <a:solidFill>
                  <a:srgbClr val="D28C00"/>
                </a:solidFill>
                <a:latin typeface="Verdana"/>
              </a:rPr>
              <a:t>Candes</a:t>
            </a:r>
            <a:r>
              <a:rPr lang="en-US" sz="1200" b="1" dirty="0">
                <a:solidFill>
                  <a:srgbClr val="D28C00"/>
                </a:solidFill>
                <a:latin typeface="Verdana"/>
              </a:rPr>
              <a:t> and Plan, 2010]</a:t>
            </a:r>
            <a:endParaRPr kumimoji="1" lang="en-US" sz="1200" b="1" dirty="0">
              <a:solidFill>
                <a:srgbClr val="FF0000"/>
              </a:solidFill>
              <a:latin typeface="Verdana"/>
              <a:cs typeface="Arial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CD87FA5-3D5D-4515-A942-F94900147399}"/>
              </a:ext>
            </a:extLst>
          </p:cNvPr>
          <p:cNvSpPr/>
          <p:nvPr/>
        </p:nvSpPr>
        <p:spPr bwMode="auto">
          <a:xfrm>
            <a:off x="8224976" y="2204864"/>
            <a:ext cx="91440" cy="91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0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-2500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75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35496" y="183236"/>
            <a:ext cx="8784976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 Matrix Factorizations: Missing</a:t>
            </a:r>
            <a:r>
              <a:rPr kumimoji="0" lang="en-US" sz="1700" b="1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Data Estimation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ＭＳ Ｐゴシック" pitchFamily="-65" charset="-128"/>
              <a:cs typeface="+mj-cs"/>
            </a:endParaRPr>
          </a:p>
        </p:txBody>
      </p:sp>
      <p:sp>
        <p:nvSpPr>
          <p:cNvPr id="72" name="Rectangle 3"/>
          <p:cNvSpPr txBox="1">
            <a:spLocks noChangeArrowheads="1"/>
          </p:cNvSpPr>
          <p:nvPr/>
        </p:nvSpPr>
        <p:spPr bwMode="auto">
          <a:xfrm>
            <a:off x="35496" y="1052736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defRPr/>
            </a:pPr>
            <a:r>
              <a:rPr lang="en-US" sz="1400" kern="0" dirty="0">
                <a:solidFill>
                  <a:srgbClr val="212121"/>
                </a:solidFill>
              </a:rPr>
              <a:t>  For instance, we can still factorize the incomplete </a:t>
            </a:r>
            <a:r>
              <a:rPr lang="en-US" sz="1400" b="1" kern="0" dirty="0">
                <a:solidFill>
                  <a:srgbClr val="212121"/>
                </a:solidFill>
              </a:rPr>
              <a:t>X</a:t>
            </a:r>
            <a:r>
              <a:rPr lang="en-US" sz="1400" kern="0" dirty="0">
                <a:solidFill>
                  <a:srgbClr val="212121"/>
                </a:solidFill>
              </a:rPr>
              <a:t> and then use those factors to reconstruct the </a:t>
            </a:r>
          </a:p>
          <a:p>
            <a:pPr marL="342900" lvl="0" indent="-342900" eaLnBrk="0" hangingPunct="0">
              <a:spcBef>
                <a:spcPct val="20000"/>
              </a:spcBef>
              <a:defRPr/>
            </a:pPr>
            <a:r>
              <a:rPr lang="en-US" sz="1400" kern="0" dirty="0">
                <a:solidFill>
                  <a:srgbClr val="212121"/>
                </a:solidFill>
              </a:rPr>
              <a:t>  matrix and estimate the missing entries.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1335024" y="1694135"/>
            <a:ext cx="6549344" cy="1303599"/>
            <a:chOff x="1335024" y="1694135"/>
            <a:chExt cx="6549344" cy="1303599"/>
          </a:xfrm>
        </p:grpSpPr>
        <p:sp>
          <p:nvSpPr>
            <p:cNvPr id="153" name="Rectangle 152"/>
            <p:cNvSpPr/>
            <p:nvPr/>
          </p:nvSpPr>
          <p:spPr bwMode="auto">
            <a:xfrm>
              <a:off x="6893768" y="2060848"/>
              <a:ext cx="990600" cy="838200"/>
            </a:xfrm>
            <a:prstGeom prst="rect">
              <a:avLst/>
            </a:prstGeom>
            <a:solidFill>
              <a:srgbClr val="901A1E"/>
            </a:solidFill>
            <a:ln w="317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7046168" y="2213249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7323063" y="2426608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7475463" y="2579008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7704063" y="2731408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1" name="Rectangle 160"/>
            <p:cNvSpPr/>
            <p:nvPr/>
          </p:nvSpPr>
          <p:spPr bwMode="auto">
            <a:xfrm>
              <a:off x="7109703" y="2731408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2" name="Rectangle 161"/>
            <p:cNvSpPr/>
            <p:nvPr/>
          </p:nvSpPr>
          <p:spPr bwMode="auto">
            <a:xfrm>
              <a:off x="7704063" y="2441848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7018263" y="2518048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64" name="Picture 163" descr="txp_fi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6574449" y="1694135"/>
              <a:ext cx="229799" cy="255078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172" name="Text Box 22 1"/>
            <p:cNvSpPr txBox="1">
              <a:spLocks noChangeArrowheads="1"/>
            </p:cNvSpPr>
            <p:nvPr/>
          </p:nvSpPr>
          <p:spPr bwMode="auto">
            <a:xfrm>
              <a:off x="6159560" y="2054175"/>
              <a:ext cx="521297" cy="584775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 baseline="0" dirty="0">
                  <a:solidFill>
                    <a:srgbClr val="000000"/>
                  </a:solidFill>
                </a:rPr>
                <a:t>=</a:t>
              </a:r>
            </a:p>
          </p:txBody>
        </p:sp>
        <p:sp>
          <p:nvSpPr>
            <p:cNvPr id="47" name="Rectangle 26 1"/>
            <p:cNvSpPr>
              <a:spLocks noChangeArrowheads="1"/>
            </p:cNvSpPr>
            <p:nvPr/>
          </p:nvSpPr>
          <p:spPr bwMode="auto">
            <a:xfrm>
              <a:off x="3544048" y="2236303"/>
              <a:ext cx="96012" cy="673416"/>
            </a:xfrm>
            <a:prstGeom prst="rect">
              <a:avLst/>
            </a:prstGeom>
            <a:solidFill>
              <a:srgbClr val="595E48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8" name="Rectangle 29 1"/>
            <p:cNvSpPr>
              <a:spLocks noChangeArrowheads="1"/>
            </p:cNvSpPr>
            <p:nvPr/>
          </p:nvSpPr>
          <p:spPr bwMode="auto">
            <a:xfrm rot="5400000">
              <a:off x="3882948" y="1783728"/>
              <a:ext cx="89013" cy="656142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Text Box 22 2"/>
            <p:cNvSpPr txBox="1">
              <a:spLocks noChangeArrowheads="1"/>
            </p:cNvSpPr>
            <p:nvPr/>
          </p:nvSpPr>
          <p:spPr bwMode="auto">
            <a:xfrm>
              <a:off x="2809989" y="2045686"/>
              <a:ext cx="521297" cy="584775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 baseline="0" dirty="0">
                  <a:solidFill>
                    <a:srgbClr val="000000"/>
                  </a:solidFill>
                </a:rPr>
                <a:t>≈</a:t>
              </a:r>
            </a:p>
          </p:txBody>
        </p:sp>
        <p:sp>
          <p:nvSpPr>
            <p:cNvPr id="57" name="Rectangle 26 2"/>
            <p:cNvSpPr>
              <a:spLocks noChangeArrowheads="1"/>
            </p:cNvSpPr>
            <p:nvPr/>
          </p:nvSpPr>
          <p:spPr bwMode="auto">
            <a:xfrm>
              <a:off x="4866009" y="2236303"/>
              <a:ext cx="96012" cy="673416"/>
            </a:xfrm>
            <a:prstGeom prst="rect">
              <a:avLst/>
            </a:prstGeom>
            <a:solidFill>
              <a:srgbClr val="595E48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8" name="Rectangle 29 2"/>
            <p:cNvSpPr>
              <a:spLocks noChangeArrowheads="1"/>
            </p:cNvSpPr>
            <p:nvPr/>
          </p:nvSpPr>
          <p:spPr bwMode="auto">
            <a:xfrm rot="5400000">
              <a:off x="5204909" y="1783728"/>
              <a:ext cx="89013" cy="656142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1" name="Text Box 32"/>
            <p:cNvSpPr txBox="1">
              <a:spLocks noChangeArrowheads="1"/>
            </p:cNvSpPr>
            <p:nvPr/>
          </p:nvSpPr>
          <p:spPr bwMode="auto">
            <a:xfrm>
              <a:off x="4348327" y="1948770"/>
              <a:ext cx="333746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0" baseline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sp>
          <p:nvSpPr>
            <p:cNvPr id="64" name="TextBox 31"/>
            <p:cNvSpPr txBox="1">
              <a:spLocks noChangeArrowheads="1"/>
            </p:cNvSpPr>
            <p:nvPr/>
          </p:nvSpPr>
          <p:spPr bwMode="auto">
            <a:xfrm rot="16200000">
              <a:off x="1145550" y="2311976"/>
              <a:ext cx="65594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users</a:t>
              </a:r>
            </a:p>
          </p:txBody>
        </p:sp>
        <p:sp>
          <p:nvSpPr>
            <p:cNvPr id="65" name="TextBox 32"/>
            <p:cNvSpPr txBox="1">
              <a:spLocks noChangeArrowheads="1"/>
            </p:cNvSpPr>
            <p:nvPr/>
          </p:nvSpPr>
          <p:spPr bwMode="auto">
            <a:xfrm>
              <a:off x="1756039" y="1711841"/>
              <a:ext cx="80021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movies</a:t>
              </a:r>
            </a:p>
          </p:txBody>
        </p:sp>
        <p:pic>
          <p:nvPicPr>
            <p:cNvPr id="66" name="Picture 65" descr="txp_fi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3711809" y="2826128"/>
              <a:ext cx="228580" cy="171606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67" name="Picture 66" descr="txp_fi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202173" y="2275490"/>
              <a:ext cx="229225" cy="207989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68" name="Picture 67" descr="txp_fi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5031810" y="2814297"/>
              <a:ext cx="239822" cy="171301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69" name="Picture 68" descr="txp_fi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5496019" y="2275618"/>
              <a:ext cx="238586" cy="207439"/>
            </a:xfrm>
            <a:prstGeom prst="rect">
              <a:avLst/>
            </a:prstGeom>
            <a:noFill/>
            <a:ln/>
            <a:effectLst/>
          </p:spPr>
        </p:pic>
        <p:grpSp>
          <p:nvGrpSpPr>
            <p:cNvPr id="2" name="Group 93"/>
            <p:cNvGrpSpPr/>
            <p:nvPr/>
          </p:nvGrpSpPr>
          <p:grpSpPr bwMode="auto">
            <a:xfrm>
              <a:off x="1684031" y="2060848"/>
              <a:ext cx="990600" cy="838200"/>
              <a:chOff x="1922351" y="3505200"/>
              <a:chExt cx="990600" cy="838200"/>
            </a:xfrm>
          </p:grpSpPr>
          <p:sp>
            <p:nvSpPr>
              <p:cNvPr id="74" name="Rectangle 73"/>
              <p:cNvSpPr/>
              <p:nvPr/>
            </p:nvSpPr>
            <p:spPr bwMode="auto">
              <a:xfrm>
                <a:off x="1922351" y="3505200"/>
                <a:ext cx="990600" cy="838200"/>
              </a:xfrm>
              <a:prstGeom prst="rect">
                <a:avLst/>
              </a:prstGeom>
              <a:solidFill>
                <a:srgbClr val="901A1E"/>
              </a:solidFill>
              <a:ln w="317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 bwMode="auto">
              <a:xfrm>
                <a:off x="2074751" y="365760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>
                <a:off x="2351646" y="387096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 bwMode="auto">
              <a:xfrm>
                <a:off x="2504046" y="365760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 bwMode="auto">
              <a:xfrm>
                <a:off x="2504046" y="402336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 bwMode="auto">
              <a:xfrm>
                <a:off x="2732646" y="417576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 bwMode="auto">
              <a:xfrm>
                <a:off x="2138286" y="417576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 bwMode="auto">
              <a:xfrm>
                <a:off x="2732646" y="388620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 bwMode="auto">
              <a:xfrm>
                <a:off x="2046846" y="396240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pic>
          <p:nvPicPr>
            <p:cNvPr id="83" name="Picture 82" descr="txp_fi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1335024" y="1700808"/>
              <a:ext cx="229799" cy="191499"/>
            </a:xfrm>
            <a:prstGeom prst="rect">
              <a:avLst/>
            </a:prstGeom>
            <a:noFill/>
            <a:ln/>
            <a:effectLst/>
          </p:spPr>
        </p:pic>
      </p:grpSp>
      <p:pic>
        <p:nvPicPr>
          <p:cNvPr id="73" name="Picture 7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67544" y="3573016"/>
            <a:ext cx="229799" cy="191499"/>
          </a:xfrm>
          <a:prstGeom prst="rect">
            <a:avLst/>
          </a:prstGeom>
          <a:noFill/>
          <a:ln/>
          <a:effectLst/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C647607-76E0-4249-96CA-20518FB39091}"/>
              </a:ext>
            </a:extLst>
          </p:cNvPr>
          <p:cNvGrpSpPr/>
          <p:nvPr/>
        </p:nvGrpSpPr>
        <p:grpSpPr>
          <a:xfrm>
            <a:off x="3950729" y="3356248"/>
            <a:ext cx="4964280" cy="2755961"/>
            <a:chOff x="3950729" y="3356248"/>
            <a:chExt cx="4964280" cy="2755961"/>
          </a:xfrm>
        </p:grpSpPr>
        <p:pic>
          <p:nvPicPr>
            <p:cNvPr id="100" name="Picture 99" descr="TP_tmp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9" cstate="print"/>
            <a:stretch>
              <a:fillRect/>
            </a:stretch>
          </p:blipFill>
          <p:spPr bwMode="auto">
            <a:xfrm>
              <a:off x="6254985" y="3356248"/>
              <a:ext cx="1316908" cy="297367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24BB30-1909-425D-AC99-DAC65C49B7A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0729" y="4148336"/>
              <a:ext cx="4964280" cy="1963873"/>
            </a:xfrm>
            <a:prstGeom prst="rect">
              <a:avLst/>
            </a:prstGeom>
            <a:noFill/>
            <a:ln/>
            <a:effectLst/>
          </p:spPr>
        </p:pic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8870EB33-92C6-40B4-B758-87EC3DFE907C}"/>
              </a:ext>
            </a:extLst>
          </p:cNvPr>
          <p:cNvSpPr/>
          <p:nvPr/>
        </p:nvSpPr>
        <p:spPr bwMode="auto">
          <a:xfrm>
            <a:off x="7452320" y="2204864"/>
            <a:ext cx="91440" cy="91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0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-2500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62" name="Group 89">
            <a:extLst>
              <a:ext uri="{FF2B5EF4-FFF2-40B4-BE49-F238E27FC236}">
                <a16:creationId xmlns:a16="http://schemas.microsoft.com/office/drawing/2014/main" id="{3C478B60-9F74-4E6B-BB40-3A859A1F1B8B}"/>
              </a:ext>
            </a:extLst>
          </p:cNvPr>
          <p:cNvGrpSpPr/>
          <p:nvPr/>
        </p:nvGrpSpPr>
        <p:grpSpPr>
          <a:xfrm>
            <a:off x="201459" y="2930850"/>
            <a:ext cx="3446193" cy="3185154"/>
            <a:chOff x="1288277" y="3407560"/>
            <a:chExt cx="3140681" cy="291835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328A6AA-FBC4-41A8-B9E1-261BE81EA548}"/>
                </a:ext>
              </a:extLst>
            </p:cNvPr>
            <p:cNvSpPr txBox="1"/>
            <p:nvPr/>
          </p:nvSpPr>
          <p:spPr bwMode="auto">
            <a:xfrm rot="16200000">
              <a:off x="1902142" y="4030789"/>
              <a:ext cx="686492" cy="281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Aloha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FD7A99F-42F2-4ABD-8ECD-F919A35C4CBA}"/>
                </a:ext>
              </a:extLst>
            </p:cNvPr>
            <p:cNvSpPr txBox="1"/>
            <p:nvPr/>
          </p:nvSpPr>
          <p:spPr bwMode="auto">
            <a:xfrm rot="16200000">
              <a:off x="2107136" y="3833609"/>
              <a:ext cx="1051276" cy="281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Star Wars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DBB943-57A1-47C0-B955-6A1089BD84FD}"/>
                </a:ext>
              </a:extLst>
            </p:cNvPr>
            <p:cNvSpPr txBox="1"/>
            <p:nvPr/>
          </p:nvSpPr>
          <p:spPr bwMode="auto">
            <a:xfrm rot="16200000">
              <a:off x="2437624" y="3747974"/>
              <a:ext cx="1101560" cy="463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American Pie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DB9BA4B-97F9-4AD6-934A-7ADFE45A69D5}"/>
                </a:ext>
              </a:extLst>
            </p:cNvPr>
            <p:cNvSpPr txBox="1"/>
            <p:nvPr/>
          </p:nvSpPr>
          <p:spPr bwMode="auto">
            <a:xfrm rot="16200000">
              <a:off x="2795564" y="3723847"/>
              <a:ext cx="1096185" cy="463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Hunger Games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DBD8B7E-F599-40BD-A593-7E0CDD2E2CD7}"/>
                </a:ext>
              </a:extLst>
            </p:cNvPr>
            <p:cNvSpPr txBox="1"/>
            <p:nvPr/>
          </p:nvSpPr>
          <p:spPr bwMode="auto">
            <a:xfrm rot="16200000">
              <a:off x="3304263" y="3829169"/>
              <a:ext cx="874783" cy="463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Silver Linings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D9E0046-B769-4671-9DAA-9127A7113462}"/>
                </a:ext>
              </a:extLst>
            </p:cNvPr>
            <p:cNvSpPr txBox="1"/>
            <p:nvPr/>
          </p:nvSpPr>
          <p:spPr bwMode="auto">
            <a:xfrm rot="16200000">
              <a:off x="3655781" y="3717124"/>
              <a:ext cx="1082741" cy="463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Maze Runner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DFB1D3A-B3B8-41EF-9484-7E40C3DE15F4}"/>
                </a:ext>
              </a:extLst>
            </p:cNvPr>
            <p:cNvSpPr txBox="1"/>
            <p:nvPr/>
          </p:nvSpPr>
          <p:spPr bwMode="auto">
            <a:xfrm>
              <a:off x="1288277" y="4457770"/>
              <a:ext cx="875034" cy="283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User 1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C4625B1-19FE-48AF-8509-0D49E066C0BA}"/>
                </a:ext>
              </a:extLst>
            </p:cNvPr>
            <p:cNvSpPr txBox="1"/>
            <p:nvPr/>
          </p:nvSpPr>
          <p:spPr bwMode="auto">
            <a:xfrm>
              <a:off x="1288277" y="4816176"/>
              <a:ext cx="875034" cy="283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User 2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276BE79-8973-4B36-BD6F-59016A514BDC}"/>
                </a:ext>
              </a:extLst>
            </p:cNvPr>
            <p:cNvSpPr txBox="1"/>
            <p:nvPr/>
          </p:nvSpPr>
          <p:spPr bwMode="auto">
            <a:xfrm>
              <a:off x="1288277" y="5093175"/>
              <a:ext cx="875034" cy="283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User 3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2A9FFED-817A-48A0-82E0-47A1AE68B9C8}"/>
                </a:ext>
              </a:extLst>
            </p:cNvPr>
            <p:cNvSpPr txBox="1"/>
            <p:nvPr/>
          </p:nvSpPr>
          <p:spPr bwMode="auto">
            <a:xfrm>
              <a:off x="1288278" y="5418178"/>
              <a:ext cx="1029987" cy="283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User 4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B605CCF-E5E3-4EE8-9471-06C96C503A32}"/>
                </a:ext>
              </a:extLst>
            </p:cNvPr>
            <p:cNvSpPr txBox="1"/>
            <p:nvPr/>
          </p:nvSpPr>
          <p:spPr bwMode="auto">
            <a:xfrm>
              <a:off x="1288278" y="5754391"/>
              <a:ext cx="1029987" cy="283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User 5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CD72294-E20D-43EB-BC6B-64668E276900}"/>
                </a:ext>
              </a:extLst>
            </p:cNvPr>
            <p:cNvSpPr txBox="1"/>
            <p:nvPr/>
          </p:nvSpPr>
          <p:spPr bwMode="auto">
            <a:xfrm>
              <a:off x="1288278" y="6042423"/>
              <a:ext cx="1029987" cy="283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User 6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C45FE4A-9D6C-484B-BE69-8350862EC7D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01" y="4131285"/>
            <a:ext cx="2546370" cy="202958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12754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35496" y="188640"/>
            <a:ext cx="8784976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 Matrix Factorizations: Missing</a:t>
            </a:r>
            <a:r>
              <a:rPr kumimoji="0" lang="en-US" sz="1700" b="1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Data Estimation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ＭＳ Ｐゴシック" pitchFamily="-65" charset="-128"/>
              <a:cs typeface="+mj-cs"/>
            </a:endParaRPr>
          </a:p>
        </p:txBody>
      </p:sp>
      <p:pic>
        <p:nvPicPr>
          <p:cNvPr id="73" name="Picture 7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67544" y="3573016"/>
            <a:ext cx="229799" cy="191499"/>
          </a:xfrm>
          <a:prstGeom prst="rect">
            <a:avLst/>
          </a:prstGeom>
          <a:noFill/>
          <a:ln/>
          <a:effectLst/>
        </p:spPr>
      </p:pic>
      <p:grpSp>
        <p:nvGrpSpPr>
          <p:cNvPr id="59" name="Group 58"/>
          <p:cNvGrpSpPr/>
          <p:nvPr/>
        </p:nvGrpSpPr>
        <p:grpSpPr>
          <a:xfrm>
            <a:off x="1335024" y="1694135"/>
            <a:ext cx="6549344" cy="1303599"/>
            <a:chOff x="1335024" y="1694135"/>
            <a:chExt cx="6549344" cy="1303599"/>
          </a:xfrm>
        </p:grpSpPr>
        <p:sp>
          <p:nvSpPr>
            <p:cNvPr id="60" name="Rectangle 59"/>
            <p:cNvSpPr/>
            <p:nvPr/>
          </p:nvSpPr>
          <p:spPr bwMode="auto">
            <a:xfrm>
              <a:off x="6893768" y="2060848"/>
              <a:ext cx="990600" cy="838200"/>
            </a:xfrm>
            <a:prstGeom prst="rect">
              <a:avLst/>
            </a:prstGeom>
            <a:solidFill>
              <a:srgbClr val="901A1E"/>
            </a:solidFill>
            <a:ln w="317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7046168" y="2213249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7323063" y="2426608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7475463" y="2579008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7704063" y="2731408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>
              <a:off x="7109703" y="2731408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7704063" y="2441848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7018263" y="2518048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02" name="Picture 101" descr="txp_fi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6574449" y="1694135"/>
              <a:ext cx="229799" cy="255078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104" name="Rectangle 26 1"/>
            <p:cNvSpPr>
              <a:spLocks noChangeArrowheads="1"/>
            </p:cNvSpPr>
            <p:nvPr/>
          </p:nvSpPr>
          <p:spPr bwMode="auto">
            <a:xfrm>
              <a:off x="3544048" y="2236303"/>
              <a:ext cx="96012" cy="673416"/>
            </a:xfrm>
            <a:prstGeom prst="rect">
              <a:avLst/>
            </a:prstGeom>
            <a:solidFill>
              <a:srgbClr val="595E48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5" name="Rectangle 29 1"/>
            <p:cNvSpPr>
              <a:spLocks noChangeArrowheads="1"/>
            </p:cNvSpPr>
            <p:nvPr/>
          </p:nvSpPr>
          <p:spPr bwMode="auto">
            <a:xfrm rot="5400000">
              <a:off x="3882948" y="1783728"/>
              <a:ext cx="89013" cy="656142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6" name="Text Box 22 2"/>
            <p:cNvSpPr txBox="1">
              <a:spLocks noChangeArrowheads="1"/>
            </p:cNvSpPr>
            <p:nvPr/>
          </p:nvSpPr>
          <p:spPr bwMode="auto">
            <a:xfrm>
              <a:off x="2809989" y="2045686"/>
              <a:ext cx="521297" cy="584775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 baseline="0" dirty="0">
                  <a:solidFill>
                    <a:srgbClr val="000000"/>
                  </a:solidFill>
                </a:rPr>
                <a:t>≈</a:t>
              </a:r>
            </a:p>
          </p:txBody>
        </p:sp>
        <p:sp>
          <p:nvSpPr>
            <p:cNvPr id="109" name="Rectangle 26 2"/>
            <p:cNvSpPr>
              <a:spLocks noChangeArrowheads="1"/>
            </p:cNvSpPr>
            <p:nvPr/>
          </p:nvSpPr>
          <p:spPr bwMode="auto">
            <a:xfrm>
              <a:off x="4866009" y="2236303"/>
              <a:ext cx="96012" cy="673416"/>
            </a:xfrm>
            <a:prstGeom prst="rect">
              <a:avLst/>
            </a:prstGeom>
            <a:solidFill>
              <a:srgbClr val="595E48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0" name="Rectangle 29 2"/>
            <p:cNvSpPr>
              <a:spLocks noChangeArrowheads="1"/>
            </p:cNvSpPr>
            <p:nvPr/>
          </p:nvSpPr>
          <p:spPr bwMode="auto">
            <a:xfrm rot="5400000">
              <a:off x="5204909" y="1783728"/>
              <a:ext cx="89013" cy="656142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1" name="Text Box 32"/>
            <p:cNvSpPr txBox="1">
              <a:spLocks noChangeArrowheads="1"/>
            </p:cNvSpPr>
            <p:nvPr/>
          </p:nvSpPr>
          <p:spPr bwMode="auto">
            <a:xfrm>
              <a:off x="4348327" y="1948770"/>
              <a:ext cx="333746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0" baseline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sp>
          <p:nvSpPr>
            <p:cNvPr id="112" name="TextBox 31"/>
            <p:cNvSpPr txBox="1">
              <a:spLocks noChangeArrowheads="1"/>
            </p:cNvSpPr>
            <p:nvPr/>
          </p:nvSpPr>
          <p:spPr bwMode="auto">
            <a:xfrm rot="16200000">
              <a:off x="1145550" y="2311976"/>
              <a:ext cx="65594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users</a:t>
              </a:r>
            </a:p>
          </p:txBody>
        </p:sp>
        <p:sp>
          <p:nvSpPr>
            <p:cNvPr id="113" name="TextBox 32"/>
            <p:cNvSpPr txBox="1">
              <a:spLocks noChangeArrowheads="1"/>
            </p:cNvSpPr>
            <p:nvPr/>
          </p:nvSpPr>
          <p:spPr bwMode="auto">
            <a:xfrm>
              <a:off x="1763688" y="1711841"/>
              <a:ext cx="80021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movies</a:t>
              </a:r>
            </a:p>
          </p:txBody>
        </p:sp>
        <p:pic>
          <p:nvPicPr>
            <p:cNvPr id="114" name="Picture 113" descr="txp_fi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3711809" y="2826128"/>
              <a:ext cx="228580" cy="171606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15" name="Picture 114" descr="txp_fi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202173" y="2275490"/>
              <a:ext cx="229225" cy="207989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16" name="Picture 115" descr="txp_fi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5031810" y="2814297"/>
              <a:ext cx="239822" cy="171301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17" name="Picture 116" descr="txp_fi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5496019" y="2275618"/>
              <a:ext cx="238586" cy="207439"/>
            </a:xfrm>
            <a:prstGeom prst="rect">
              <a:avLst/>
            </a:prstGeom>
            <a:noFill/>
            <a:ln/>
            <a:effectLst/>
          </p:spPr>
        </p:pic>
        <p:grpSp>
          <p:nvGrpSpPr>
            <p:cNvPr id="118" name="Group 93"/>
            <p:cNvGrpSpPr/>
            <p:nvPr/>
          </p:nvGrpSpPr>
          <p:grpSpPr bwMode="auto">
            <a:xfrm>
              <a:off x="1684031" y="2060848"/>
              <a:ext cx="990600" cy="838200"/>
              <a:chOff x="1922351" y="3505200"/>
              <a:chExt cx="990600" cy="838200"/>
            </a:xfrm>
          </p:grpSpPr>
          <p:sp>
            <p:nvSpPr>
              <p:cNvPr id="120" name="Rectangle 119"/>
              <p:cNvSpPr/>
              <p:nvPr/>
            </p:nvSpPr>
            <p:spPr bwMode="auto">
              <a:xfrm>
                <a:off x="1922351" y="3505200"/>
                <a:ext cx="990600" cy="838200"/>
              </a:xfrm>
              <a:prstGeom prst="rect">
                <a:avLst/>
              </a:prstGeom>
              <a:solidFill>
                <a:srgbClr val="901A1E"/>
              </a:solidFill>
              <a:ln w="317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 bwMode="auto">
              <a:xfrm>
                <a:off x="2074751" y="365760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 bwMode="auto">
              <a:xfrm>
                <a:off x="2351646" y="387096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 bwMode="auto">
              <a:xfrm>
                <a:off x="2504046" y="365760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 bwMode="auto">
              <a:xfrm>
                <a:off x="2504046" y="402336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 bwMode="auto">
              <a:xfrm>
                <a:off x="2732646" y="417576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 bwMode="auto">
              <a:xfrm>
                <a:off x="2138286" y="417576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2732646" y="388620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 bwMode="auto">
              <a:xfrm>
                <a:off x="2046846" y="396240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pic>
          <p:nvPicPr>
            <p:cNvPr id="119" name="Picture 118" descr="txp_fi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1335024" y="1700808"/>
              <a:ext cx="229799" cy="191499"/>
            </a:xfrm>
            <a:prstGeom prst="rect">
              <a:avLst/>
            </a:prstGeom>
            <a:noFill/>
            <a:ln/>
            <a:effectLst/>
          </p:spPr>
        </p:pic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F679E380-4662-496D-8C21-C1EB207EC64D}"/>
              </a:ext>
            </a:extLst>
          </p:cNvPr>
          <p:cNvSpPr/>
          <p:nvPr/>
        </p:nvSpPr>
        <p:spPr bwMode="auto">
          <a:xfrm>
            <a:off x="7452320" y="2204864"/>
            <a:ext cx="91440" cy="91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0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-2500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58" name="Group 89">
            <a:extLst>
              <a:ext uri="{FF2B5EF4-FFF2-40B4-BE49-F238E27FC236}">
                <a16:creationId xmlns:a16="http://schemas.microsoft.com/office/drawing/2014/main" id="{3B185D3A-7312-40FA-881D-0D09DEC0F0A6}"/>
              </a:ext>
            </a:extLst>
          </p:cNvPr>
          <p:cNvGrpSpPr/>
          <p:nvPr/>
        </p:nvGrpSpPr>
        <p:grpSpPr>
          <a:xfrm>
            <a:off x="201459" y="2930850"/>
            <a:ext cx="3446193" cy="3185154"/>
            <a:chOff x="1288277" y="3407560"/>
            <a:chExt cx="3140681" cy="2918353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4ACC15F-3FE3-4B0D-B867-E6B4104A55E2}"/>
                </a:ext>
              </a:extLst>
            </p:cNvPr>
            <p:cNvSpPr txBox="1"/>
            <p:nvPr/>
          </p:nvSpPr>
          <p:spPr bwMode="auto">
            <a:xfrm rot="16200000">
              <a:off x="1902142" y="4030789"/>
              <a:ext cx="686492" cy="281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Aloha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17A0363-3805-4408-A090-83A04C4B55DB}"/>
                </a:ext>
              </a:extLst>
            </p:cNvPr>
            <p:cNvSpPr txBox="1"/>
            <p:nvPr/>
          </p:nvSpPr>
          <p:spPr bwMode="auto">
            <a:xfrm rot="16200000">
              <a:off x="2107136" y="3833609"/>
              <a:ext cx="1051276" cy="281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Star Wars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A2C07E3-8B36-4C4E-9414-4F5360A72CC4}"/>
                </a:ext>
              </a:extLst>
            </p:cNvPr>
            <p:cNvSpPr txBox="1"/>
            <p:nvPr/>
          </p:nvSpPr>
          <p:spPr bwMode="auto">
            <a:xfrm rot="16200000">
              <a:off x="2437624" y="3747974"/>
              <a:ext cx="1101560" cy="463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American Pie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94C1D66-8994-4C9C-9F4B-A1FA54B3086E}"/>
                </a:ext>
              </a:extLst>
            </p:cNvPr>
            <p:cNvSpPr txBox="1"/>
            <p:nvPr/>
          </p:nvSpPr>
          <p:spPr bwMode="auto">
            <a:xfrm rot="16200000">
              <a:off x="2795564" y="3723847"/>
              <a:ext cx="1096185" cy="463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Hunger Games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58C8307-CF40-4BC2-9570-8AA124806160}"/>
                </a:ext>
              </a:extLst>
            </p:cNvPr>
            <p:cNvSpPr txBox="1"/>
            <p:nvPr/>
          </p:nvSpPr>
          <p:spPr bwMode="auto">
            <a:xfrm rot="16200000">
              <a:off x="3304263" y="3829169"/>
              <a:ext cx="874783" cy="463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Silver Linings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6E77C1D-A743-4E16-8325-35D96FB7FAF7}"/>
                </a:ext>
              </a:extLst>
            </p:cNvPr>
            <p:cNvSpPr txBox="1"/>
            <p:nvPr/>
          </p:nvSpPr>
          <p:spPr bwMode="auto">
            <a:xfrm rot="16200000">
              <a:off x="3655781" y="3717124"/>
              <a:ext cx="1082741" cy="463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Maze Runner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751865F-F5DC-4DC0-B6BE-9E973E7A9DA5}"/>
                </a:ext>
              </a:extLst>
            </p:cNvPr>
            <p:cNvSpPr txBox="1"/>
            <p:nvPr/>
          </p:nvSpPr>
          <p:spPr bwMode="auto">
            <a:xfrm>
              <a:off x="1288277" y="4457770"/>
              <a:ext cx="875034" cy="283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User 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71E6183-550B-417B-9147-E12E366AB644}"/>
                </a:ext>
              </a:extLst>
            </p:cNvPr>
            <p:cNvSpPr txBox="1"/>
            <p:nvPr/>
          </p:nvSpPr>
          <p:spPr bwMode="auto">
            <a:xfrm>
              <a:off x="1288277" y="4816176"/>
              <a:ext cx="875034" cy="283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User 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36D1B1-B4AB-4F2F-A4C5-F6B8BF16A0E4}"/>
                </a:ext>
              </a:extLst>
            </p:cNvPr>
            <p:cNvSpPr txBox="1"/>
            <p:nvPr/>
          </p:nvSpPr>
          <p:spPr bwMode="auto">
            <a:xfrm>
              <a:off x="1288277" y="5093175"/>
              <a:ext cx="875034" cy="283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User 3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2306609-A6E8-44C6-BCB0-6A8C54234BB2}"/>
                </a:ext>
              </a:extLst>
            </p:cNvPr>
            <p:cNvSpPr txBox="1"/>
            <p:nvPr/>
          </p:nvSpPr>
          <p:spPr bwMode="auto">
            <a:xfrm>
              <a:off x="1288278" y="5418178"/>
              <a:ext cx="1029987" cy="283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User 4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5E6FCD9-C1A7-468A-ABD8-BAD031D2C15B}"/>
                </a:ext>
              </a:extLst>
            </p:cNvPr>
            <p:cNvSpPr txBox="1"/>
            <p:nvPr/>
          </p:nvSpPr>
          <p:spPr bwMode="auto">
            <a:xfrm>
              <a:off x="1288278" y="5754391"/>
              <a:ext cx="1029987" cy="283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User 5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E9761B2-1D6F-48C0-9391-A601AAA8259C}"/>
                </a:ext>
              </a:extLst>
            </p:cNvPr>
            <p:cNvSpPr txBox="1"/>
            <p:nvPr/>
          </p:nvSpPr>
          <p:spPr bwMode="auto">
            <a:xfrm>
              <a:off x="1288278" y="6042423"/>
              <a:ext cx="1029987" cy="283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User 6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747CF43-E2F4-4BFA-82B1-F99DF78FF01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01" y="4131285"/>
            <a:ext cx="2546370" cy="2029587"/>
          </a:xfrm>
          <a:prstGeom prst="rect">
            <a:avLst/>
          </a:prstGeom>
          <a:noFill/>
          <a:ln/>
          <a:effectLst/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24D86758-E294-4362-85D4-ACD11D52E3B0}"/>
              </a:ext>
            </a:extLst>
          </p:cNvPr>
          <p:cNvGrpSpPr/>
          <p:nvPr/>
        </p:nvGrpSpPr>
        <p:grpSpPr>
          <a:xfrm>
            <a:off x="3950729" y="3356248"/>
            <a:ext cx="4964280" cy="2755961"/>
            <a:chOff x="3950729" y="3356248"/>
            <a:chExt cx="4964280" cy="2755961"/>
          </a:xfrm>
        </p:grpSpPr>
        <p:pic>
          <p:nvPicPr>
            <p:cNvPr id="79" name="Picture 78" descr="TP_tmp">
              <a:extLst>
                <a:ext uri="{FF2B5EF4-FFF2-40B4-BE49-F238E27FC236}">
                  <a16:creationId xmlns:a16="http://schemas.microsoft.com/office/drawing/2014/main" id="{EA9DEA5C-B1F0-4782-9053-52524FCF855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 cstate="print"/>
            <a:stretch>
              <a:fillRect/>
            </a:stretch>
          </p:blipFill>
          <p:spPr bwMode="auto">
            <a:xfrm>
              <a:off x="6254985" y="3356248"/>
              <a:ext cx="1316908" cy="297367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6467F30-5FA4-4B2D-9423-497C6810A6B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0729" y="4148336"/>
              <a:ext cx="4964280" cy="1963873"/>
            </a:xfrm>
            <a:prstGeom prst="rect">
              <a:avLst/>
            </a:prstGeom>
            <a:noFill/>
            <a:ln/>
            <a:effectLst/>
          </p:spPr>
        </p:pic>
      </p:grpSp>
      <p:sp>
        <p:nvSpPr>
          <p:cNvPr id="82" name="Text Box 22 1">
            <a:extLst>
              <a:ext uri="{FF2B5EF4-FFF2-40B4-BE49-F238E27FC236}">
                <a16:creationId xmlns:a16="http://schemas.microsoft.com/office/drawing/2014/main" id="{F4BE634E-FD69-4775-8C8F-8814C9E77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560" y="2054175"/>
            <a:ext cx="521297" cy="584775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aseline="0" dirty="0">
                <a:solidFill>
                  <a:srgbClr val="000000"/>
                </a:solidFill>
              </a:rPr>
              <a:t>=</a:t>
            </a:r>
          </a:p>
        </p:txBody>
      </p:sp>
      <p:sp>
        <p:nvSpPr>
          <p:cNvPr id="57" name="Rectangle 3">
            <a:extLst>
              <a:ext uri="{FF2B5EF4-FFF2-40B4-BE49-F238E27FC236}">
                <a16:creationId xmlns:a16="http://schemas.microsoft.com/office/drawing/2014/main" id="{7F49D21B-E58C-45D5-A26C-E932189C3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1052736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defRPr/>
            </a:pPr>
            <a:r>
              <a:rPr lang="en-US" sz="1400" kern="0" dirty="0">
                <a:solidFill>
                  <a:srgbClr val="212121"/>
                </a:solidFill>
              </a:rPr>
              <a:t>  For instance, we can still factorize the incomplete </a:t>
            </a:r>
            <a:r>
              <a:rPr lang="en-US" sz="1400" b="1" kern="0" dirty="0">
                <a:solidFill>
                  <a:srgbClr val="212121"/>
                </a:solidFill>
              </a:rPr>
              <a:t>X</a:t>
            </a:r>
            <a:r>
              <a:rPr lang="en-US" sz="1400" kern="0" dirty="0">
                <a:solidFill>
                  <a:srgbClr val="212121"/>
                </a:solidFill>
              </a:rPr>
              <a:t> and then use those factors to reconstruct the </a:t>
            </a:r>
          </a:p>
          <a:p>
            <a:pPr marL="342900" lvl="0" indent="-342900" eaLnBrk="0" hangingPunct="0">
              <a:spcBef>
                <a:spcPct val="20000"/>
              </a:spcBef>
              <a:defRPr/>
            </a:pPr>
            <a:r>
              <a:rPr lang="en-US" sz="1400" kern="0" dirty="0">
                <a:solidFill>
                  <a:srgbClr val="212121"/>
                </a:solidFill>
              </a:rPr>
              <a:t>  matrix and estimate the missing entries.</a:t>
            </a:r>
          </a:p>
        </p:txBody>
      </p:sp>
    </p:spTree>
    <p:extLst>
      <p:ext uri="{BB962C8B-B14F-4D97-AF65-F5344CB8AC3E}">
        <p14:creationId xmlns:p14="http://schemas.microsoft.com/office/powerpoint/2010/main" val="264475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24328" y="6374325"/>
            <a:ext cx="1512168" cy="48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-36512" y="188640"/>
            <a:ext cx="9649072" cy="576263"/>
          </a:xfrm>
        </p:spPr>
        <p:txBody>
          <a:bodyPr/>
          <a:lstStyle/>
          <a:p>
            <a:r>
              <a:rPr lang="en-US" sz="1700" kern="0" dirty="0">
                <a:solidFill>
                  <a:schemeClr val="tx2"/>
                </a:solidFill>
                <a:ea typeface="ＭＳ Ｐゴシック" pitchFamily="-65" charset="-128"/>
              </a:rPr>
              <a:t> </a:t>
            </a:r>
            <a:r>
              <a:rPr lang="en-US" sz="1700" kern="0" dirty="0" smtClean="0">
                <a:solidFill>
                  <a:schemeClr val="tx2"/>
                </a:solidFill>
                <a:ea typeface="ＭＳ Ｐゴシック" pitchFamily="-65" charset="-128"/>
              </a:rPr>
              <a:t>Text Mining</a:t>
            </a:r>
            <a:endParaRPr lang="en-US" sz="17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71C37-2FB3-45A0-B1A4-68A56E802E8D}"/>
              </a:ext>
            </a:extLst>
          </p:cNvPr>
          <p:cNvSpPr txBox="1"/>
          <p:nvPr/>
        </p:nvSpPr>
        <p:spPr>
          <a:xfrm>
            <a:off x="1187624" y="1399996"/>
            <a:ext cx="6840760" cy="2492990"/>
          </a:xfrm>
          <a:prstGeom prst="rect">
            <a:avLst/>
          </a:prstGeom>
          <a:solidFill>
            <a:srgbClr val="00339A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901A1E"/>
                </a:solidFill>
              </a:rPr>
              <a:t>Document 1: </a:t>
            </a:r>
            <a:r>
              <a:rPr lang="en-US" sz="1200" b="1" dirty="0">
                <a:solidFill>
                  <a:srgbClr val="000000"/>
                </a:solidFill>
              </a:rPr>
              <a:t>Tiger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b="1" dirty="0">
                <a:solidFill>
                  <a:srgbClr val="000000"/>
                </a:solidFill>
              </a:rPr>
              <a:t>stopped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b="1" dirty="0">
                <a:solidFill>
                  <a:srgbClr val="000000"/>
                </a:solidFill>
              </a:rPr>
              <a:t>playing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b="1" dirty="0">
                <a:solidFill>
                  <a:srgbClr val="000000"/>
                </a:solidFill>
              </a:rPr>
              <a:t>golf</a:t>
            </a:r>
          </a:p>
          <a:p>
            <a:endParaRPr lang="en-US" sz="1200" b="1" dirty="0">
              <a:solidFill>
                <a:srgbClr val="000000"/>
              </a:solidFill>
            </a:endParaRPr>
          </a:p>
          <a:p>
            <a:r>
              <a:rPr lang="en-US" sz="1200" b="1" dirty="0">
                <a:solidFill>
                  <a:srgbClr val="901A1E"/>
                </a:solidFill>
              </a:rPr>
              <a:t>Document 2</a:t>
            </a:r>
            <a:r>
              <a:rPr lang="en-US" sz="1200" b="1" i="1" dirty="0">
                <a:solidFill>
                  <a:srgbClr val="901A1E"/>
                </a:solidFill>
              </a:rPr>
              <a:t>:</a:t>
            </a:r>
            <a:r>
              <a:rPr lang="en-US" sz="1200" b="1" i="1" dirty="0">
                <a:solidFill>
                  <a:srgbClr val="000000"/>
                </a:solidFill>
              </a:rPr>
              <a:t> </a:t>
            </a:r>
            <a:r>
              <a:rPr lang="en-US" sz="1200" b="1" dirty="0">
                <a:solidFill>
                  <a:srgbClr val="000000"/>
                </a:solidFill>
              </a:rPr>
              <a:t>News</a:t>
            </a:r>
            <a:r>
              <a:rPr lang="en-US" sz="1200" dirty="0">
                <a:solidFill>
                  <a:srgbClr val="000000"/>
                </a:solidFill>
              </a:rPr>
              <a:t> about </a:t>
            </a:r>
            <a:r>
              <a:rPr lang="en-US" sz="1200" b="1" dirty="0">
                <a:solidFill>
                  <a:srgbClr val="000000"/>
                </a:solidFill>
              </a:rPr>
              <a:t>Tiger </a:t>
            </a:r>
            <a:r>
              <a:rPr lang="en-US" sz="1200" dirty="0">
                <a:solidFill>
                  <a:srgbClr val="000000"/>
                </a:solidFill>
              </a:rPr>
              <a:t>and his </a:t>
            </a:r>
            <a:r>
              <a:rPr lang="en-US" sz="1200" b="1" dirty="0">
                <a:solidFill>
                  <a:srgbClr val="000000"/>
                </a:solidFill>
              </a:rPr>
              <a:t>golf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b="1" dirty="0">
                <a:solidFill>
                  <a:srgbClr val="000000"/>
                </a:solidFill>
              </a:rPr>
              <a:t>career</a:t>
            </a:r>
          </a:p>
          <a:p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b="1" dirty="0">
                <a:solidFill>
                  <a:srgbClr val="901A1E"/>
                </a:solidFill>
              </a:rPr>
              <a:t>Document 3:</a:t>
            </a:r>
            <a:r>
              <a:rPr lang="en-US" sz="1200" b="1" dirty="0">
                <a:solidFill>
                  <a:srgbClr val="000000"/>
                </a:solidFill>
              </a:rPr>
              <a:t> Golf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b="1" dirty="0">
                <a:solidFill>
                  <a:srgbClr val="000000"/>
                </a:solidFill>
              </a:rPr>
              <a:t>career</a:t>
            </a:r>
            <a:r>
              <a:rPr lang="en-US" sz="1200" dirty="0">
                <a:solidFill>
                  <a:srgbClr val="000000"/>
                </a:solidFill>
              </a:rPr>
              <a:t> of </a:t>
            </a:r>
            <a:r>
              <a:rPr lang="en-US" sz="1200" b="1" dirty="0">
                <a:solidFill>
                  <a:srgbClr val="000000"/>
                </a:solidFill>
              </a:rPr>
              <a:t>Tiger</a:t>
            </a:r>
            <a:r>
              <a:rPr lang="en-US" sz="1200" dirty="0">
                <a:solidFill>
                  <a:srgbClr val="000000"/>
                </a:solidFill>
              </a:rPr>
              <a:t> in </a:t>
            </a:r>
            <a:r>
              <a:rPr lang="en-US" sz="1200" b="1" dirty="0">
                <a:solidFill>
                  <a:srgbClr val="000000"/>
                </a:solidFill>
              </a:rPr>
              <a:t>jeopardy</a:t>
            </a:r>
          </a:p>
          <a:p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b="1" dirty="0">
                <a:solidFill>
                  <a:srgbClr val="901A1E"/>
                </a:solidFill>
              </a:rPr>
              <a:t>Document 4:</a:t>
            </a:r>
            <a:r>
              <a:rPr lang="en-US" sz="1200" b="1" dirty="0">
                <a:solidFill>
                  <a:srgbClr val="000000"/>
                </a:solidFill>
              </a:rPr>
              <a:t> Tiger </a:t>
            </a:r>
            <a:r>
              <a:rPr lang="en-US" sz="1200" dirty="0">
                <a:solidFill>
                  <a:srgbClr val="000000"/>
                </a:solidFill>
              </a:rPr>
              <a:t>and his </a:t>
            </a:r>
            <a:r>
              <a:rPr lang="en-US" sz="1200" b="1" dirty="0">
                <a:solidFill>
                  <a:srgbClr val="000000"/>
                </a:solidFill>
              </a:rPr>
              <a:t>wife</a:t>
            </a:r>
            <a:r>
              <a:rPr lang="en-US" sz="1200" dirty="0">
                <a:solidFill>
                  <a:srgbClr val="000000"/>
                </a:solidFill>
              </a:rPr>
              <a:t> in the </a:t>
            </a:r>
            <a:r>
              <a:rPr lang="en-US" sz="1200" b="1" dirty="0">
                <a:solidFill>
                  <a:srgbClr val="000000"/>
                </a:solidFill>
              </a:rPr>
              <a:t>news</a:t>
            </a:r>
          </a:p>
          <a:p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b="1" dirty="0">
                <a:solidFill>
                  <a:srgbClr val="901A1E"/>
                </a:solidFill>
              </a:rPr>
              <a:t>Document 5:</a:t>
            </a:r>
            <a:r>
              <a:rPr lang="en-US" sz="1200" b="1" dirty="0">
                <a:solidFill>
                  <a:srgbClr val="00000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The </a:t>
            </a:r>
            <a:r>
              <a:rPr lang="en-US" sz="1200" b="1" dirty="0">
                <a:solidFill>
                  <a:srgbClr val="000000"/>
                </a:solidFill>
              </a:rPr>
              <a:t>new zoo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b="1" dirty="0">
                <a:solidFill>
                  <a:srgbClr val="000000"/>
                </a:solidFill>
              </a:rPr>
              <a:t>featuring</a:t>
            </a:r>
            <a:r>
              <a:rPr lang="en-US" sz="1200" dirty="0">
                <a:solidFill>
                  <a:srgbClr val="000000"/>
                </a:solidFill>
              </a:rPr>
              <a:t> the </a:t>
            </a:r>
            <a:r>
              <a:rPr lang="en-US" sz="1200" b="1" dirty="0">
                <a:solidFill>
                  <a:srgbClr val="000000"/>
                </a:solidFill>
              </a:rPr>
              <a:t>big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b="1" dirty="0">
                <a:solidFill>
                  <a:srgbClr val="000000"/>
                </a:solidFill>
              </a:rPr>
              <a:t>cat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b="1" dirty="0">
                <a:solidFill>
                  <a:srgbClr val="000000"/>
                </a:solidFill>
              </a:rPr>
              <a:t>family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b="1" dirty="0">
                <a:solidFill>
                  <a:srgbClr val="000000"/>
                </a:solidFill>
              </a:rPr>
              <a:t>tigers</a:t>
            </a:r>
            <a:r>
              <a:rPr lang="en-US" sz="1200" dirty="0">
                <a:solidFill>
                  <a:srgbClr val="000000"/>
                </a:solidFill>
              </a:rPr>
              <a:t> and </a:t>
            </a:r>
            <a:r>
              <a:rPr lang="en-US" sz="1200" b="1" dirty="0">
                <a:solidFill>
                  <a:srgbClr val="000000"/>
                </a:solidFill>
              </a:rPr>
              <a:t>lions</a:t>
            </a:r>
          </a:p>
          <a:p>
            <a:endParaRPr lang="en-US" sz="1200" b="1" dirty="0">
              <a:solidFill>
                <a:srgbClr val="000000"/>
              </a:solidFill>
            </a:endParaRPr>
          </a:p>
          <a:p>
            <a:r>
              <a:rPr lang="en-US" sz="1200" b="1" dirty="0">
                <a:solidFill>
                  <a:srgbClr val="901A1E"/>
                </a:solidFill>
              </a:rPr>
              <a:t>Document 6:</a:t>
            </a:r>
            <a:r>
              <a:rPr lang="en-US" sz="1200" b="1" dirty="0">
                <a:solidFill>
                  <a:srgbClr val="000000"/>
                </a:solidFill>
              </a:rPr>
              <a:t> Tigers</a:t>
            </a:r>
            <a:r>
              <a:rPr lang="en-US" sz="1200" dirty="0">
                <a:solidFill>
                  <a:srgbClr val="000000"/>
                </a:solidFill>
              </a:rPr>
              <a:t> – the </a:t>
            </a:r>
            <a:r>
              <a:rPr lang="en-US" sz="1200" b="1" dirty="0">
                <a:solidFill>
                  <a:srgbClr val="000000"/>
                </a:solidFill>
              </a:rPr>
              <a:t>big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b="1" dirty="0">
                <a:solidFill>
                  <a:srgbClr val="000000"/>
                </a:solidFill>
              </a:rPr>
              <a:t>cats</a:t>
            </a:r>
            <a:r>
              <a:rPr lang="en-US" sz="1200" dirty="0">
                <a:solidFill>
                  <a:srgbClr val="000000"/>
                </a:solidFill>
              </a:rPr>
              <a:t> – in the </a:t>
            </a:r>
            <a:r>
              <a:rPr lang="en-US" sz="1200" b="1" dirty="0">
                <a:solidFill>
                  <a:srgbClr val="000000"/>
                </a:solidFill>
              </a:rPr>
              <a:t>new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b="1" dirty="0">
                <a:solidFill>
                  <a:srgbClr val="000000"/>
                </a:solidFill>
              </a:rPr>
              <a:t>zoo</a:t>
            </a:r>
          </a:p>
          <a:p>
            <a:endParaRPr lang="en-US" sz="1200" b="1" dirty="0">
              <a:solidFill>
                <a:srgbClr val="000000"/>
              </a:solidFill>
            </a:endParaRPr>
          </a:p>
          <a:p>
            <a:r>
              <a:rPr lang="en-US" sz="1200" b="1" dirty="0">
                <a:solidFill>
                  <a:srgbClr val="901A1E"/>
                </a:solidFill>
              </a:rPr>
              <a:t>Document 7: </a:t>
            </a:r>
            <a:r>
              <a:rPr lang="en-US" sz="1200" b="1" dirty="0">
                <a:solidFill>
                  <a:srgbClr val="000000"/>
                </a:solidFill>
              </a:rPr>
              <a:t>Tigers</a:t>
            </a:r>
            <a:r>
              <a:rPr lang="en-US" sz="1200" dirty="0">
                <a:solidFill>
                  <a:srgbClr val="000000"/>
                </a:solidFill>
              </a:rPr>
              <a:t> and </a:t>
            </a:r>
            <a:r>
              <a:rPr lang="en-US" sz="1200" b="1" dirty="0">
                <a:solidFill>
                  <a:srgbClr val="000000"/>
                </a:solidFill>
              </a:rPr>
              <a:t>lions</a:t>
            </a:r>
            <a:r>
              <a:rPr lang="en-US" sz="1200" dirty="0">
                <a:solidFill>
                  <a:srgbClr val="000000"/>
                </a:solidFill>
              </a:rPr>
              <a:t>, </a:t>
            </a:r>
            <a:r>
              <a:rPr lang="en-US" sz="1200" b="1" dirty="0">
                <a:solidFill>
                  <a:srgbClr val="000000"/>
                </a:solidFill>
              </a:rPr>
              <a:t>which</a:t>
            </a:r>
            <a:r>
              <a:rPr lang="en-US" sz="1200" dirty="0">
                <a:solidFill>
                  <a:srgbClr val="000000"/>
                </a:solidFill>
              </a:rPr>
              <a:t> are the </a:t>
            </a:r>
            <a:r>
              <a:rPr lang="en-US" sz="1200" b="1" dirty="0">
                <a:solidFill>
                  <a:srgbClr val="000000"/>
                </a:solidFill>
              </a:rPr>
              <a:t>biggest cats</a:t>
            </a:r>
            <a:r>
              <a:rPr lang="en-US" sz="1200" dirty="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DE087E7-EA26-4BB2-8E44-4E61279E315B}"/>
              </a:ext>
            </a:extLst>
          </p:cNvPr>
          <p:cNvSpPr txBox="1"/>
          <p:nvPr/>
        </p:nvSpPr>
        <p:spPr>
          <a:xfrm>
            <a:off x="35496" y="819869"/>
            <a:ext cx="9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Suppose we have the documents with the following titles and we want to group them into topics: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BB894C3-B555-4B25-9979-147708886B42}"/>
              </a:ext>
            </a:extLst>
          </p:cNvPr>
          <p:cNvGrpSpPr/>
          <p:nvPr/>
        </p:nvGrpSpPr>
        <p:grpSpPr>
          <a:xfrm>
            <a:off x="2614527" y="3661828"/>
            <a:ext cx="6137634" cy="3007532"/>
            <a:chOff x="2614527" y="3661828"/>
            <a:chExt cx="6137634" cy="3007532"/>
          </a:xfrm>
        </p:grpSpPr>
        <p:sp>
          <p:nvSpPr>
            <p:cNvPr id="273" name="TextBox 272"/>
            <p:cNvSpPr txBox="1"/>
            <p:nvPr/>
          </p:nvSpPr>
          <p:spPr bwMode="auto">
            <a:xfrm>
              <a:off x="2618709" y="4829066"/>
              <a:ext cx="11367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100" b="1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275" name="TextBox 274"/>
            <p:cNvSpPr txBox="1"/>
            <p:nvPr/>
          </p:nvSpPr>
          <p:spPr bwMode="auto">
            <a:xfrm>
              <a:off x="2618708" y="4741947"/>
              <a:ext cx="11367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901A1E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Doc1</a:t>
              </a:r>
            </a:p>
          </p:txBody>
        </p:sp>
        <p:sp>
          <p:nvSpPr>
            <p:cNvPr id="276" name="TextBox 275"/>
            <p:cNvSpPr txBox="1"/>
            <p:nvPr/>
          </p:nvSpPr>
          <p:spPr bwMode="auto">
            <a:xfrm>
              <a:off x="2614527" y="5004637"/>
              <a:ext cx="12808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901A1E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Doc2</a:t>
              </a:r>
            </a:p>
          </p:txBody>
        </p:sp>
        <p:sp>
          <p:nvSpPr>
            <p:cNvPr id="277" name="TextBox 276"/>
            <p:cNvSpPr txBox="1"/>
            <p:nvPr/>
          </p:nvSpPr>
          <p:spPr bwMode="auto">
            <a:xfrm>
              <a:off x="2614527" y="5281097"/>
              <a:ext cx="12808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901A1E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Doc3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5F21F66-7957-4123-8CAE-8BAE35F912C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850" y="4752002"/>
              <a:ext cx="5396311" cy="1917358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ABB3B39-EAC9-4C65-80A4-EA7D1C6E2108}"/>
                </a:ext>
              </a:extLst>
            </p:cNvPr>
            <p:cNvSpPr txBox="1"/>
            <p:nvPr/>
          </p:nvSpPr>
          <p:spPr bwMode="auto">
            <a:xfrm>
              <a:off x="2614527" y="5578283"/>
              <a:ext cx="11367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901A1E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Doc4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FFB4BB7-21DD-4F3D-B670-DC5A56A9D6D9}"/>
                </a:ext>
              </a:extLst>
            </p:cNvPr>
            <p:cNvSpPr txBox="1"/>
            <p:nvPr/>
          </p:nvSpPr>
          <p:spPr bwMode="auto">
            <a:xfrm>
              <a:off x="2614527" y="5829229"/>
              <a:ext cx="12808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901A1E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Doc5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9FC6500-DED9-4975-912F-83F532658D80}"/>
                </a:ext>
              </a:extLst>
            </p:cNvPr>
            <p:cNvSpPr txBox="1"/>
            <p:nvPr/>
          </p:nvSpPr>
          <p:spPr bwMode="auto">
            <a:xfrm>
              <a:off x="2614527" y="6103507"/>
              <a:ext cx="12808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901A1E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Doc6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BB4B118-235C-4F26-9DC0-A4E33462DA88}"/>
                </a:ext>
              </a:extLst>
            </p:cNvPr>
            <p:cNvSpPr txBox="1"/>
            <p:nvPr/>
          </p:nvSpPr>
          <p:spPr bwMode="auto">
            <a:xfrm rot="16200000">
              <a:off x="3276243" y="4357764"/>
              <a:ext cx="5950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tiger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A6CD067-68B1-4214-A4E4-36C82D63BEBC}"/>
                </a:ext>
              </a:extLst>
            </p:cNvPr>
            <p:cNvSpPr txBox="1"/>
            <p:nvPr/>
          </p:nvSpPr>
          <p:spPr bwMode="auto">
            <a:xfrm rot="16200000">
              <a:off x="3634171" y="4357765"/>
              <a:ext cx="559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stop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CECA41-5474-4F46-8390-F750FE3A1118}"/>
                </a:ext>
              </a:extLst>
            </p:cNvPr>
            <p:cNvSpPr txBox="1"/>
            <p:nvPr/>
          </p:nvSpPr>
          <p:spPr bwMode="auto">
            <a:xfrm rot="16200000">
              <a:off x="3891746" y="4337726"/>
              <a:ext cx="6206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play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A5239F6-AD16-462C-9998-D9F776A94B3C}"/>
                </a:ext>
              </a:extLst>
            </p:cNvPr>
            <p:cNvSpPr txBox="1"/>
            <p:nvPr/>
          </p:nvSpPr>
          <p:spPr bwMode="auto">
            <a:xfrm rot="16200000">
              <a:off x="4251786" y="4337727"/>
              <a:ext cx="6206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golf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4737201-2207-4419-B31D-484D1A9542D6}"/>
                </a:ext>
              </a:extLst>
            </p:cNvPr>
            <p:cNvSpPr txBox="1"/>
            <p:nvPr/>
          </p:nvSpPr>
          <p:spPr bwMode="auto">
            <a:xfrm rot="16200000">
              <a:off x="4539818" y="4265719"/>
              <a:ext cx="764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news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B26EAA-A267-4718-A618-0AB00B03736E}"/>
                </a:ext>
              </a:extLst>
            </p:cNvPr>
            <p:cNvSpPr txBox="1"/>
            <p:nvPr/>
          </p:nvSpPr>
          <p:spPr bwMode="auto">
            <a:xfrm rot="16200000">
              <a:off x="4755840" y="4193712"/>
              <a:ext cx="9087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career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97D40CC-8ACC-4450-9607-59E9DCB4D880}"/>
                </a:ext>
              </a:extLst>
            </p:cNvPr>
            <p:cNvSpPr txBox="1"/>
            <p:nvPr/>
          </p:nvSpPr>
          <p:spPr bwMode="auto">
            <a:xfrm rot="16200000">
              <a:off x="4955606" y="4085700"/>
              <a:ext cx="11247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jeopardy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9BC49EC-74AB-4A49-B10F-0BF6DA4ED5F7}"/>
                </a:ext>
              </a:extLst>
            </p:cNvPr>
            <p:cNvSpPr txBox="1"/>
            <p:nvPr/>
          </p:nvSpPr>
          <p:spPr bwMode="auto">
            <a:xfrm rot="16200000">
              <a:off x="5315646" y="4085700"/>
              <a:ext cx="11247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wife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E35E9C3-10DD-46B1-A264-64012459D353}"/>
                </a:ext>
              </a:extLst>
            </p:cNvPr>
            <p:cNvSpPr txBox="1"/>
            <p:nvPr/>
          </p:nvSpPr>
          <p:spPr bwMode="auto">
            <a:xfrm rot="16200000">
              <a:off x="5978851" y="4357765"/>
              <a:ext cx="4876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zoo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68AD5CC-40E4-41AE-90A9-6EB6C9FC9057}"/>
                </a:ext>
              </a:extLst>
            </p:cNvPr>
            <p:cNvSpPr txBox="1"/>
            <p:nvPr/>
          </p:nvSpPr>
          <p:spPr bwMode="auto">
            <a:xfrm rot="16200000">
              <a:off x="5948331" y="4085698"/>
              <a:ext cx="11247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featuring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77FBE02-1726-4C73-87FF-CF93B283D3F4}"/>
                </a:ext>
              </a:extLst>
            </p:cNvPr>
            <p:cNvSpPr txBox="1"/>
            <p:nvPr/>
          </p:nvSpPr>
          <p:spPr bwMode="auto">
            <a:xfrm rot="16200000">
              <a:off x="6560399" y="4337727"/>
              <a:ext cx="6206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new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9197CEF-12D1-4025-942C-C86D36817D40}"/>
                </a:ext>
              </a:extLst>
            </p:cNvPr>
            <p:cNvSpPr txBox="1"/>
            <p:nvPr/>
          </p:nvSpPr>
          <p:spPr bwMode="auto">
            <a:xfrm rot="16200000">
              <a:off x="6848431" y="4265719"/>
              <a:ext cx="764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big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2EFEF87-C332-403A-ABA7-2A795CFE94E3}"/>
                </a:ext>
              </a:extLst>
            </p:cNvPr>
            <p:cNvSpPr txBox="1"/>
            <p:nvPr/>
          </p:nvSpPr>
          <p:spPr bwMode="auto">
            <a:xfrm rot="16200000">
              <a:off x="7064453" y="4193712"/>
              <a:ext cx="9087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cat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95C2CFD-7161-439E-A6E8-AFCEF933FCE7}"/>
                </a:ext>
              </a:extLst>
            </p:cNvPr>
            <p:cNvSpPr txBox="1"/>
            <p:nvPr/>
          </p:nvSpPr>
          <p:spPr bwMode="auto">
            <a:xfrm rot="16200000">
              <a:off x="7264219" y="4085700"/>
              <a:ext cx="11247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family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063C3FF-B744-4A2D-831F-0BE3938337E5}"/>
                </a:ext>
              </a:extLst>
            </p:cNvPr>
            <p:cNvSpPr txBox="1"/>
            <p:nvPr/>
          </p:nvSpPr>
          <p:spPr bwMode="auto">
            <a:xfrm rot="16200000">
              <a:off x="7624259" y="4085700"/>
              <a:ext cx="11247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lions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67B0878-8D8F-4ADB-996F-52E80EDCF8D5}"/>
                </a:ext>
              </a:extLst>
            </p:cNvPr>
            <p:cNvSpPr txBox="1"/>
            <p:nvPr/>
          </p:nvSpPr>
          <p:spPr bwMode="auto">
            <a:xfrm rot="16200000">
              <a:off x="7964553" y="4085700"/>
              <a:ext cx="11247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which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229699E-F4A5-4FAA-80D5-BA8950BA7680}"/>
                </a:ext>
              </a:extLst>
            </p:cNvPr>
            <p:cNvSpPr txBox="1"/>
            <p:nvPr/>
          </p:nvSpPr>
          <p:spPr bwMode="auto">
            <a:xfrm>
              <a:off x="2614527" y="6374325"/>
              <a:ext cx="12808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901A1E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Doc7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53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C5F1D46-12C4-4D07-B9F1-B44A6268943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32040" y="872378"/>
            <a:ext cx="3826163" cy="16520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094C72-EA2D-4429-ACAF-FEE862DFB1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78" y="858559"/>
            <a:ext cx="4575547" cy="1825738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CA0DDC2F-0F41-4A42-927D-BF0D235C39EA}"/>
              </a:ext>
            </a:extLst>
          </p:cNvPr>
          <p:cNvGrpSpPr/>
          <p:nvPr/>
        </p:nvGrpSpPr>
        <p:grpSpPr>
          <a:xfrm>
            <a:off x="2821995" y="2816293"/>
            <a:ext cx="1729079" cy="584775"/>
            <a:chOff x="4080979" y="3566137"/>
            <a:chExt cx="1729079" cy="584775"/>
          </a:xfrm>
        </p:grpSpPr>
        <p:pic>
          <p:nvPicPr>
            <p:cNvPr id="50" name="Picture 49" descr="txp_fig">
              <a:extLst>
                <a:ext uri="{FF2B5EF4-FFF2-40B4-BE49-F238E27FC236}">
                  <a16:creationId xmlns:a16="http://schemas.microsoft.com/office/drawing/2014/main" id="{9D213ADA-2850-460D-845E-A93B4F247BD4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080979" y="3782161"/>
              <a:ext cx="229799" cy="191499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9345FD0-C382-4F75-9476-F8ACE54E16F0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5817" y="3710153"/>
              <a:ext cx="794241" cy="260407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52" name="Text Box 22 2">
              <a:extLst>
                <a:ext uri="{FF2B5EF4-FFF2-40B4-BE49-F238E27FC236}">
                  <a16:creationId xmlns:a16="http://schemas.microsoft.com/office/drawing/2014/main" id="{3CEB45EA-D940-49A1-82E2-416E66C9B3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8991" y="3566137"/>
              <a:ext cx="521297" cy="584775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000000"/>
                  </a:solidFill>
                </a:rPr>
                <a:t>=</a:t>
              </a:r>
              <a:endParaRPr lang="en-US" sz="3200" baseline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0702990-4D19-4CF4-9B97-8677B24C8F28}"/>
              </a:ext>
            </a:extLst>
          </p:cNvPr>
          <p:cNvGrpSpPr/>
          <p:nvPr/>
        </p:nvGrpSpPr>
        <p:grpSpPr>
          <a:xfrm>
            <a:off x="5508104" y="2614334"/>
            <a:ext cx="3013632" cy="988692"/>
            <a:chOff x="4222664" y="2414009"/>
            <a:chExt cx="3013632" cy="988692"/>
          </a:xfrm>
        </p:grpSpPr>
        <p:sp>
          <p:nvSpPr>
            <p:cNvPr id="37" name="Text Box 22 1">
              <a:extLst>
                <a:ext uri="{FF2B5EF4-FFF2-40B4-BE49-F238E27FC236}">
                  <a16:creationId xmlns:a16="http://schemas.microsoft.com/office/drawing/2014/main" id="{954A3ACD-9AAB-4407-9C5E-D8A2C2E62A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664" y="2541863"/>
              <a:ext cx="484500" cy="539641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 baseline="0" dirty="0">
                  <a:solidFill>
                    <a:srgbClr val="000000"/>
                  </a:solidFill>
                </a:rPr>
                <a:t>≈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2DDFC51-4B44-4994-8264-6ACABEFC2EE4}"/>
                </a:ext>
              </a:extLst>
            </p:cNvPr>
            <p:cNvGrpSpPr/>
            <p:nvPr/>
          </p:nvGrpSpPr>
          <p:grpSpPr>
            <a:xfrm>
              <a:off x="5031500" y="2414009"/>
              <a:ext cx="2204796" cy="988692"/>
              <a:chOff x="5031500" y="2414009"/>
              <a:chExt cx="2204796" cy="988692"/>
            </a:xfrm>
          </p:grpSpPr>
          <p:sp>
            <p:nvSpPr>
              <p:cNvPr id="41" name="Rectangle 26 1">
                <a:extLst>
                  <a:ext uri="{FF2B5EF4-FFF2-40B4-BE49-F238E27FC236}">
                    <a16:creationId xmlns:a16="http://schemas.microsoft.com/office/drawing/2014/main" id="{9AAC189B-7FBD-4A24-9FFA-FD845E77E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1500" y="2716788"/>
                <a:ext cx="89235" cy="621441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Rectangle 29 1">
                <a:extLst>
                  <a:ext uri="{FF2B5EF4-FFF2-40B4-BE49-F238E27FC236}">
                    <a16:creationId xmlns:a16="http://schemas.microsoft.com/office/drawing/2014/main" id="{9E0E31C2-850D-44E4-B817-0A45A1989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46771" y="2296980"/>
                <a:ext cx="82143" cy="609826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90C6F7A-7904-4520-B5FF-2795B3B4102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6681" y="3261089"/>
                <a:ext cx="220710" cy="141612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C0A2745E-2E84-4CCE-83D2-47BC324F795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6565" y="3250173"/>
                <a:ext cx="226686" cy="141360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77C3FDD7-1FA7-482B-A8F1-748A52161DE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3268" y="2677418"/>
                <a:ext cx="197926" cy="128275"/>
              </a:xfrm>
              <a:prstGeom prst="rect">
                <a:avLst/>
              </a:prstGeom>
              <a:noFill/>
              <a:ln/>
              <a:effectLst/>
            </p:spPr>
          </p:pic>
          <p:sp>
            <p:nvSpPr>
              <p:cNvPr id="46" name="Rectangle 26 2">
                <a:extLst>
                  <a:ext uri="{FF2B5EF4-FFF2-40B4-BE49-F238E27FC236}">
                    <a16:creationId xmlns:a16="http://schemas.microsoft.com/office/drawing/2014/main" id="{C26E54BD-3A30-4FA0-BA48-4764D5C3FE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43080" y="2716788"/>
                <a:ext cx="89235" cy="621441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7" name="Rectangle 29 2">
                <a:extLst>
                  <a:ext uri="{FF2B5EF4-FFF2-40B4-BE49-F238E27FC236}">
                    <a16:creationId xmlns:a16="http://schemas.microsoft.com/office/drawing/2014/main" id="{B600D7E0-F404-4324-B5EE-641CD6D7FB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58351" y="2296980"/>
                <a:ext cx="82143" cy="609826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8" name="Text Box 32">
                <a:extLst>
                  <a:ext uri="{FF2B5EF4-FFF2-40B4-BE49-F238E27FC236}">
                    <a16:creationId xmlns:a16="http://schemas.microsoft.com/office/drawing/2014/main" id="{605BC7C8-7CF4-4C9C-BC31-CB8AF75C0D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68144" y="2414009"/>
                <a:ext cx="310187" cy="369229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b="0" baseline="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6545C225-5B74-422E-B33C-D46E65E6E89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2743" y="2686381"/>
                <a:ext cx="203553" cy="128163"/>
              </a:xfrm>
              <a:prstGeom prst="rect">
                <a:avLst/>
              </a:prstGeom>
              <a:noFill/>
              <a:ln/>
              <a:effectLst/>
            </p:spPr>
          </p:pic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23AF09-D3E6-450F-B943-4ACCDDE2FCA6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338" y="2567309"/>
              <a:ext cx="212417" cy="134595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DAE1B2A-612E-41EA-A500-C63884330966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2574326"/>
              <a:ext cx="218796" cy="134595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DBE5A0-B0E5-4C86-8080-1682B3D0040E}"/>
              </a:ext>
            </a:extLst>
          </p:cNvPr>
          <p:cNvGrpSpPr/>
          <p:nvPr/>
        </p:nvGrpSpPr>
        <p:grpSpPr>
          <a:xfrm>
            <a:off x="3419872" y="4032436"/>
            <a:ext cx="3566774" cy="2554972"/>
            <a:chOff x="3852180" y="4032436"/>
            <a:chExt cx="3566774" cy="25549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1E1176-72D2-4435-BBE0-F15460DCB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4081754" y="4032436"/>
              <a:ext cx="3337200" cy="25056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077D9BC-7DCE-40C3-9AD4-DDE909A2B78B}"/>
                </a:ext>
              </a:extLst>
            </p:cNvPr>
            <p:cNvGrpSpPr/>
            <p:nvPr/>
          </p:nvGrpSpPr>
          <p:grpSpPr>
            <a:xfrm>
              <a:off x="3852180" y="5085184"/>
              <a:ext cx="2083235" cy="1502224"/>
              <a:chOff x="3852180" y="5085184"/>
              <a:chExt cx="2083235" cy="150222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F18B137-0710-4DFB-84E3-C7BCC3BE761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2180" y="5085184"/>
                <a:ext cx="332547" cy="209382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1DCC781-5161-48E7-B390-962E5284918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2342" y="6378026"/>
                <a:ext cx="323073" cy="209382"/>
              </a:xfrm>
              <a:prstGeom prst="rect">
                <a:avLst/>
              </a:prstGeom>
              <a:noFill/>
              <a:ln/>
              <a:effectLst/>
            </p:spPr>
          </p:pic>
        </p:grpSp>
      </p:grpSp>
      <p:pic>
        <p:nvPicPr>
          <p:cNvPr id="69" name="Picture 68" descr="txp_fig">
            <a:extLst>
              <a:ext uri="{FF2B5EF4-FFF2-40B4-BE49-F238E27FC236}">
                <a16:creationId xmlns:a16="http://schemas.microsoft.com/office/drawing/2014/main" id="{C82D7709-DA78-4975-B32B-A10DCAB710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932040" y="787887"/>
            <a:ext cx="229799" cy="191499"/>
          </a:xfrm>
          <a:prstGeom prst="rect">
            <a:avLst/>
          </a:prstGeom>
          <a:noFill/>
          <a:ln/>
          <a:effectLst/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AE13CFE-50CD-4613-97F5-D31B67874F02}"/>
              </a:ext>
            </a:extLst>
          </p:cNvPr>
          <p:cNvSpPr/>
          <p:nvPr/>
        </p:nvSpPr>
        <p:spPr>
          <a:xfrm rot="20169964">
            <a:off x="6175352" y="3798583"/>
            <a:ext cx="427146" cy="1800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BEDB5C5-5DF8-464E-8DDA-194F92F420BA}"/>
              </a:ext>
            </a:extLst>
          </p:cNvPr>
          <p:cNvSpPr/>
          <p:nvPr/>
        </p:nvSpPr>
        <p:spPr>
          <a:xfrm rot="3879902">
            <a:off x="5609518" y="4981814"/>
            <a:ext cx="432705" cy="1800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CC6C4FF-8631-478F-A4D8-010495DDBE58}"/>
              </a:ext>
            </a:extLst>
          </p:cNvPr>
          <p:cNvGrpSpPr/>
          <p:nvPr/>
        </p:nvGrpSpPr>
        <p:grpSpPr>
          <a:xfrm>
            <a:off x="16105" y="3965062"/>
            <a:ext cx="3560062" cy="2674708"/>
            <a:chOff x="16105" y="3965062"/>
            <a:chExt cx="3560062" cy="267470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CFB6C3E-1A19-434B-B25A-AF3A47F5770D}"/>
                </a:ext>
              </a:extLst>
            </p:cNvPr>
            <p:cNvGrpSpPr/>
            <p:nvPr/>
          </p:nvGrpSpPr>
          <p:grpSpPr>
            <a:xfrm>
              <a:off x="16105" y="5136599"/>
              <a:ext cx="2087972" cy="1503171"/>
              <a:chOff x="16105" y="5136599"/>
              <a:chExt cx="2087972" cy="1503171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86D6737F-449E-4E79-8075-F440E36F9F3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05" y="5136599"/>
                <a:ext cx="337284" cy="210329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5937863-2626-4B82-AD54-86F38B6B603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6267" y="6429441"/>
                <a:ext cx="327810" cy="210329"/>
              </a:xfrm>
              <a:prstGeom prst="rect">
                <a:avLst/>
              </a:prstGeom>
              <a:noFill/>
              <a:ln/>
              <a:effectLst/>
            </p:spPr>
          </p:pic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4D418F9-4B4F-4A5D-89F4-238BCF2CC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38967" y="3965062"/>
              <a:ext cx="3337200" cy="2505600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0751034-0B1F-4466-8720-53803C9A9B81}"/>
              </a:ext>
            </a:extLst>
          </p:cNvPr>
          <p:cNvSpPr txBox="1"/>
          <p:nvPr/>
        </p:nvSpPr>
        <p:spPr>
          <a:xfrm>
            <a:off x="6978196" y="4206409"/>
            <a:ext cx="20858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rgbClr val="901A1E"/>
                </a:solidFill>
              </a:rPr>
              <a:t>You may be  interested 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rgbClr val="901A1E"/>
                </a:solidFill>
              </a:rPr>
              <a:t>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rgbClr val="901A1E"/>
                </a:solidFill>
              </a:rPr>
              <a:t>Document classification</a:t>
            </a:r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-36512" y="188640"/>
            <a:ext cx="9649072" cy="576263"/>
          </a:xfrm>
        </p:spPr>
        <p:txBody>
          <a:bodyPr/>
          <a:lstStyle/>
          <a:p>
            <a:r>
              <a:rPr lang="en-US" sz="1700" kern="0" dirty="0">
                <a:solidFill>
                  <a:schemeClr val="tx2"/>
                </a:solidFill>
                <a:ea typeface="ＭＳ Ｐゴシック" pitchFamily="-65" charset="-128"/>
              </a:rPr>
              <a:t> </a:t>
            </a:r>
            <a:r>
              <a:rPr lang="en-US" sz="1700" kern="0" dirty="0" smtClean="0">
                <a:solidFill>
                  <a:schemeClr val="tx2"/>
                </a:solidFill>
                <a:ea typeface="ＭＳ Ｐゴシック" pitchFamily="-65" charset="-128"/>
              </a:rPr>
              <a:t>Text Mining (cont.)</a:t>
            </a:r>
            <a:endParaRPr lang="en-US" sz="1700" b="1" dirty="0"/>
          </a:p>
        </p:txBody>
      </p:sp>
    </p:spTree>
    <p:extLst>
      <p:ext uri="{BB962C8B-B14F-4D97-AF65-F5344CB8AC3E}">
        <p14:creationId xmlns:p14="http://schemas.microsoft.com/office/powerpoint/2010/main" val="146499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1" grpId="0" animBg="1"/>
      <p:bldP spid="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2CF70BA2-3E6D-4D2C-8948-1E0152EA1C0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2040" y="872378"/>
            <a:ext cx="3826163" cy="16520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094C72-EA2D-4429-ACAF-FEE862DFB1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678" y="858559"/>
            <a:ext cx="4575547" cy="182573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80702990-4D19-4CF4-9B97-8677B24C8F28}"/>
              </a:ext>
            </a:extLst>
          </p:cNvPr>
          <p:cNvGrpSpPr/>
          <p:nvPr/>
        </p:nvGrpSpPr>
        <p:grpSpPr>
          <a:xfrm>
            <a:off x="5508104" y="2614334"/>
            <a:ext cx="3013632" cy="988692"/>
            <a:chOff x="4222664" y="2414009"/>
            <a:chExt cx="3013632" cy="988692"/>
          </a:xfrm>
        </p:grpSpPr>
        <p:sp>
          <p:nvSpPr>
            <p:cNvPr id="37" name="Text Box 22 1">
              <a:extLst>
                <a:ext uri="{FF2B5EF4-FFF2-40B4-BE49-F238E27FC236}">
                  <a16:creationId xmlns:a16="http://schemas.microsoft.com/office/drawing/2014/main" id="{954A3ACD-9AAB-4407-9C5E-D8A2C2E62A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664" y="2541863"/>
              <a:ext cx="484500" cy="539641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 baseline="0" dirty="0">
                  <a:solidFill>
                    <a:srgbClr val="000000"/>
                  </a:solidFill>
                </a:rPr>
                <a:t>≈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2DDFC51-4B44-4994-8264-6ACABEFC2EE4}"/>
                </a:ext>
              </a:extLst>
            </p:cNvPr>
            <p:cNvGrpSpPr/>
            <p:nvPr/>
          </p:nvGrpSpPr>
          <p:grpSpPr>
            <a:xfrm>
              <a:off x="5031500" y="2414009"/>
              <a:ext cx="2204796" cy="988692"/>
              <a:chOff x="5031500" y="2414009"/>
              <a:chExt cx="2204796" cy="988692"/>
            </a:xfrm>
          </p:grpSpPr>
          <p:sp>
            <p:nvSpPr>
              <p:cNvPr id="41" name="Rectangle 26 1">
                <a:extLst>
                  <a:ext uri="{FF2B5EF4-FFF2-40B4-BE49-F238E27FC236}">
                    <a16:creationId xmlns:a16="http://schemas.microsoft.com/office/drawing/2014/main" id="{9AAC189B-7FBD-4A24-9FFA-FD845E77E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1500" y="2716788"/>
                <a:ext cx="89235" cy="621441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Rectangle 29 1">
                <a:extLst>
                  <a:ext uri="{FF2B5EF4-FFF2-40B4-BE49-F238E27FC236}">
                    <a16:creationId xmlns:a16="http://schemas.microsoft.com/office/drawing/2014/main" id="{9E0E31C2-850D-44E4-B817-0A45A1989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46771" y="2296980"/>
                <a:ext cx="82143" cy="609826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90C6F7A-7904-4520-B5FF-2795B3B4102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6681" y="3261089"/>
                <a:ext cx="220710" cy="141612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C0A2745E-2E84-4CCE-83D2-47BC324F795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6565" y="3250173"/>
                <a:ext cx="226686" cy="141360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77C3FDD7-1FA7-482B-A8F1-748A52161DE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3268" y="2677418"/>
                <a:ext cx="197926" cy="128275"/>
              </a:xfrm>
              <a:prstGeom prst="rect">
                <a:avLst/>
              </a:prstGeom>
              <a:noFill/>
              <a:ln/>
              <a:effectLst/>
            </p:spPr>
          </p:pic>
          <p:sp>
            <p:nvSpPr>
              <p:cNvPr id="46" name="Rectangle 26 2">
                <a:extLst>
                  <a:ext uri="{FF2B5EF4-FFF2-40B4-BE49-F238E27FC236}">
                    <a16:creationId xmlns:a16="http://schemas.microsoft.com/office/drawing/2014/main" id="{C26E54BD-3A30-4FA0-BA48-4764D5C3FE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43080" y="2716788"/>
                <a:ext cx="89235" cy="621441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7" name="Rectangle 29 2">
                <a:extLst>
                  <a:ext uri="{FF2B5EF4-FFF2-40B4-BE49-F238E27FC236}">
                    <a16:creationId xmlns:a16="http://schemas.microsoft.com/office/drawing/2014/main" id="{B600D7E0-F404-4324-B5EE-641CD6D7FB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58351" y="2296980"/>
                <a:ext cx="82143" cy="609826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8" name="Text Box 32">
                <a:extLst>
                  <a:ext uri="{FF2B5EF4-FFF2-40B4-BE49-F238E27FC236}">
                    <a16:creationId xmlns:a16="http://schemas.microsoft.com/office/drawing/2014/main" id="{605BC7C8-7CF4-4C9C-BC31-CB8AF75C0D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68144" y="2414009"/>
                <a:ext cx="310187" cy="369229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b="0" baseline="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6545C225-5B74-422E-B33C-D46E65E6E89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2743" y="2686381"/>
                <a:ext cx="203553" cy="128163"/>
              </a:xfrm>
              <a:prstGeom prst="rect">
                <a:avLst/>
              </a:prstGeom>
              <a:noFill/>
              <a:ln/>
              <a:effectLst/>
            </p:spPr>
          </p:pic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23AF09-D3E6-450F-B943-4ACCDDE2FCA6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338" y="2567309"/>
              <a:ext cx="212417" cy="134595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DAE1B2A-612E-41EA-A500-C63884330966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2574326"/>
              <a:ext cx="218796" cy="134595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FB6C3E-1A19-434B-B25A-AF3A47F5770D}"/>
              </a:ext>
            </a:extLst>
          </p:cNvPr>
          <p:cNvGrpSpPr/>
          <p:nvPr/>
        </p:nvGrpSpPr>
        <p:grpSpPr>
          <a:xfrm>
            <a:off x="16105" y="3883799"/>
            <a:ext cx="3597404" cy="2755971"/>
            <a:chOff x="16105" y="3883799"/>
            <a:chExt cx="3597404" cy="275597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F07842F-6C5B-4689-AA5B-ED9817D8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76309" y="3883799"/>
              <a:ext cx="3337200" cy="25056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86D6737F-449E-4E79-8075-F440E36F9F3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5" y="5136599"/>
              <a:ext cx="337284" cy="210329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937863-2626-4B82-AD54-86F38B6B6030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267" y="6429441"/>
              <a:ext cx="327810" cy="210329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77D9BC-7DCE-40C3-9AD4-DDE909A2B78B}"/>
              </a:ext>
            </a:extLst>
          </p:cNvPr>
          <p:cNvGrpSpPr/>
          <p:nvPr/>
        </p:nvGrpSpPr>
        <p:grpSpPr>
          <a:xfrm>
            <a:off x="3424439" y="3923841"/>
            <a:ext cx="3523825" cy="2663567"/>
            <a:chOff x="3852180" y="3923841"/>
            <a:chExt cx="3523825" cy="266356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542D2A-8FF5-4AC5-BF41-0A7444C5D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038805" y="3923841"/>
              <a:ext cx="3337200" cy="2505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F18B137-0710-4DFB-84E3-C7BCC3BE761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2180" y="5085184"/>
              <a:ext cx="332547" cy="209382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DCC781-5161-48E7-B390-962E5284918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2342" y="6378026"/>
              <a:ext cx="323073" cy="209382"/>
            </a:xfrm>
            <a:prstGeom prst="rect">
              <a:avLst/>
            </a:prstGeom>
            <a:noFill/>
            <a:ln/>
            <a:effectLst/>
          </p:spPr>
        </p:pic>
      </p:grpSp>
      <p:pic>
        <p:nvPicPr>
          <p:cNvPr id="69" name="Picture 68" descr="txp_fig">
            <a:extLst>
              <a:ext uri="{FF2B5EF4-FFF2-40B4-BE49-F238E27FC236}">
                <a16:creationId xmlns:a16="http://schemas.microsoft.com/office/drawing/2014/main" id="{C82D7709-DA78-4975-B32B-A10DCAB710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932040" y="787887"/>
            <a:ext cx="229799" cy="191499"/>
          </a:xfrm>
          <a:prstGeom prst="rect">
            <a:avLst/>
          </a:prstGeom>
          <a:noFill/>
          <a:ln/>
          <a:effectLst/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1989DE8-ABE4-4286-86CE-6D8A212D0C6E}"/>
              </a:ext>
            </a:extLst>
          </p:cNvPr>
          <p:cNvSpPr txBox="1"/>
          <p:nvPr/>
        </p:nvSpPr>
        <p:spPr>
          <a:xfrm>
            <a:off x="107504" y="2924944"/>
            <a:ext cx="4459833" cy="461665"/>
          </a:xfrm>
          <a:prstGeom prst="rect">
            <a:avLst/>
          </a:prstGeom>
          <a:solidFill>
            <a:srgbClr val="00339A">
              <a:alpha val="25000"/>
            </a:srgbClr>
          </a:solidFill>
        </p:spPr>
        <p:txBody>
          <a:bodyPr wrap="square" rtlCol="0">
            <a:spAutoFit/>
          </a:bodyPr>
          <a:lstStyle/>
          <a:p>
            <a:endParaRPr lang="en-US" sz="1200" b="1" dirty="0">
              <a:solidFill>
                <a:srgbClr val="000000"/>
              </a:solidFill>
            </a:endParaRPr>
          </a:p>
          <a:p>
            <a:r>
              <a:rPr lang="en-US" sz="1200" b="1" dirty="0">
                <a:solidFill>
                  <a:srgbClr val="901A1E"/>
                </a:solidFill>
              </a:rPr>
              <a:t>Document 8: </a:t>
            </a:r>
            <a:r>
              <a:rPr lang="en-US" sz="1200" b="1" dirty="0">
                <a:solidFill>
                  <a:srgbClr val="000000"/>
                </a:solidFill>
              </a:rPr>
              <a:t>Tiger</a:t>
            </a:r>
            <a:r>
              <a:rPr lang="en-US" sz="1200" dirty="0">
                <a:solidFill>
                  <a:srgbClr val="000000"/>
                </a:solidFill>
              </a:rPr>
              <a:t> back to </a:t>
            </a:r>
            <a:r>
              <a:rPr lang="en-US" sz="1200" b="1" dirty="0">
                <a:solidFill>
                  <a:srgbClr val="000000"/>
                </a:solidFill>
              </a:rPr>
              <a:t>golf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9089AF-E50A-4384-8CD3-9DCA5B8AF29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7" y="3558966"/>
            <a:ext cx="5611389" cy="334960"/>
          </a:xfrm>
          <a:prstGeom prst="rect">
            <a:avLst/>
          </a:prstGeom>
          <a:noFill/>
          <a:ln/>
          <a:effectLst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E9D105E-9D73-4A09-B142-16AF084819BA}"/>
              </a:ext>
            </a:extLst>
          </p:cNvPr>
          <p:cNvSpPr txBox="1"/>
          <p:nvPr/>
        </p:nvSpPr>
        <p:spPr>
          <a:xfrm>
            <a:off x="6978196" y="4206409"/>
            <a:ext cx="20858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rgbClr val="901A1E"/>
                </a:solidFill>
              </a:rPr>
              <a:t>You may be  interested 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rgbClr val="901A1E"/>
                </a:solidFill>
              </a:rPr>
              <a:t>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rgbClr val="901A1E"/>
                </a:solidFill>
              </a:rPr>
              <a:t>Document classification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-36512" y="188640"/>
            <a:ext cx="9649072" cy="576263"/>
          </a:xfrm>
        </p:spPr>
        <p:txBody>
          <a:bodyPr/>
          <a:lstStyle/>
          <a:p>
            <a:r>
              <a:rPr lang="en-US" sz="1700" kern="0" dirty="0">
                <a:solidFill>
                  <a:schemeClr val="tx2"/>
                </a:solidFill>
                <a:ea typeface="ＭＳ Ｐゴシック" pitchFamily="-65" charset="-128"/>
              </a:rPr>
              <a:t> </a:t>
            </a:r>
            <a:r>
              <a:rPr lang="en-US" sz="1700" kern="0" dirty="0" smtClean="0">
                <a:solidFill>
                  <a:schemeClr val="tx2"/>
                </a:solidFill>
                <a:ea typeface="ＭＳ Ｐゴシック" pitchFamily="-65" charset="-128"/>
              </a:rPr>
              <a:t>Text Mining (cont.)</a:t>
            </a:r>
            <a:endParaRPr lang="en-US" sz="1700" b="1" dirty="0"/>
          </a:p>
        </p:txBody>
      </p:sp>
    </p:spTree>
    <p:extLst>
      <p:ext uri="{BB962C8B-B14F-4D97-AF65-F5344CB8AC3E}">
        <p14:creationId xmlns:p14="http://schemas.microsoft.com/office/powerpoint/2010/main" val="325885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2CF70BA2-3E6D-4D2C-8948-1E0152EA1C0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2040" y="872378"/>
            <a:ext cx="3826163" cy="16520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094C72-EA2D-4429-ACAF-FEE862DFB1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678" y="858559"/>
            <a:ext cx="4575547" cy="182573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80702990-4D19-4CF4-9B97-8677B24C8F28}"/>
              </a:ext>
            </a:extLst>
          </p:cNvPr>
          <p:cNvGrpSpPr/>
          <p:nvPr/>
        </p:nvGrpSpPr>
        <p:grpSpPr>
          <a:xfrm>
            <a:off x="5508104" y="2614334"/>
            <a:ext cx="3013632" cy="988692"/>
            <a:chOff x="4222664" y="2414009"/>
            <a:chExt cx="3013632" cy="988692"/>
          </a:xfrm>
        </p:grpSpPr>
        <p:sp>
          <p:nvSpPr>
            <p:cNvPr id="37" name="Text Box 22 1">
              <a:extLst>
                <a:ext uri="{FF2B5EF4-FFF2-40B4-BE49-F238E27FC236}">
                  <a16:creationId xmlns:a16="http://schemas.microsoft.com/office/drawing/2014/main" id="{954A3ACD-9AAB-4407-9C5E-D8A2C2E62A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664" y="2541863"/>
              <a:ext cx="484500" cy="539641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 baseline="0" dirty="0">
                  <a:solidFill>
                    <a:srgbClr val="000000"/>
                  </a:solidFill>
                </a:rPr>
                <a:t>≈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2DDFC51-4B44-4994-8264-6ACABEFC2EE4}"/>
                </a:ext>
              </a:extLst>
            </p:cNvPr>
            <p:cNvGrpSpPr/>
            <p:nvPr/>
          </p:nvGrpSpPr>
          <p:grpSpPr>
            <a:xfrm>
              <a:off x="5031500" y="2414009"/>
              <a:ext cx="2204796" cy="988692"/>
              <a:chOff x="5031500" y="2414009"/>
              <a:chExt cx="2204796" cy="988692"/>
            </a:xfrm>
          </p:grpSpPr>
          <p:sp>
            <p:nvSpPr>
              <p:cNvPr id="41" name="Rectangle 26 1">
                <a:extLst>
                  <a:ext uri="{FF2B5EF4-FFF2-40B4-BE49-F238E27FC236}">
                    <a16:creationId xmlns:a16="http://schemas.microsoft.com/office/drawing/2014/main" id="{9AAC189B-7FBD-4A24-9FFA-FD845E77E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1500" y="2716788"/>
                <a:ext cx="89235" cy="621441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Rectangle 29 1">
                <a:extLst>
                  <a:ext uri="{FF2B5EF4-FFF2-40B4-BE49-F238E27FC236}">
                    <a16:creationId xmlns:a16="http://schemas.microsoft.com/office/drawing/2014/main" id="{9E0E31C2-850D-44E4-B817-0A45A1989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46771" y="2296980"/>
                <a:ext cx="82143" cy="609826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90C6F7A-7904-4520-B5FF-2795B3B4102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6681" y="3261089"/>
                <a:ext cx="220710" cy="141612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C0A2745E-2E84-4CCE-83D2-47BC324F795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6565" y="3250173"/>
                <a:ext cx="226686" cy="141360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77C3FDD7-1FA7-482B-A8F1-748A52161DE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3268" y="2677418"/>
                <a:ext cx="197926" cy="128275"/>
              </a:xfrm>
              <a:prstGeom prst="rect">
                <a:avLst/>
              </a:prstGeom>
              <a:noFill/>
              <a:ln/>
              <a:effectLst/>
            </p:spPr>
          </p:pic>
          <p:sp>
            <p:nvSpPr>
              <p:cNvPr id="46" name="Rectangle 26 2">
                <a:extLst>
                  <a:ext uri="{FF2B5EF4-FFF2-40B4-BE49-F238E27FC236}">
                    <a16:creationId xmlns:a16="http://schemas.microsoft.com/office/drawing/2014/main" id="{C26E54BD-3A30-4FA0-BA48-4764D5C3FE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43080" y="2716788"/>
                <a:ext cx="89235" cy="621441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7" name="Rectangle 29 2">
                <a:extLst>
                  <a:ext uri="{FF2B5EF4-FFF2-40B4-BE49-F238E27FC236}">
                    <a16:creationId xmlns:a16="http://schemas.microsoft.com/office/drawing/2014/main" id="{B600D7E0-F404-4324-B5EE-641CD6D7FB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58351" y="2296980"/>
                <a:ext cx="82143" cy="609826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8" name="Text Box 32">
                <a:extLst>
                  <a:ext uri="{FF2B5EF4-FFF2-40B4-BE49-F238E27FC236}">
                    <a16:creationId xmlns:a16="http://schemas.microsoft.com/office/drawing/2014/main" id="{605BC7C8-7CF4-4C9C-BC31-CB8AF75C0D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68144" y="2414009"/>
                <a:ext cx="310187" cy="369229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b="0" baseline="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6545C225-5B74-422E-B33C-D46E65E6E89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2743" y="2686381"/>
                <a:ext cx="203553" cy="128163"/>
              </a:xfrm>
              <a:prstGeom prst="rect">
                <a:avLst/>
              </a:prstGeom>
              <a:noFill/>
              <a:ln/>
              <a:effectLst/>
            </p:spPr>
          </p:pic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23AF09-D3E6-450F-B943-4ACCDDE2FCA6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338" y="2567309"/>
              <a:ext cx="212417" cy="134595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DAE1B2A-612E-41EA-A500-C63884330966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2574326"/>
              <a:ext cx="218796" cy="134595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FB6C3E-1A19-434B-B25A-AF3A47F5770D}"/>
              </a:ext>
            </a:extLst>
          </p:cNvPr>
          <p:cNvGrpSpPr/>
          <p:nvPr/>
        </p:nvGrpSpPr>
        <p:grpSpPr>
          <a:xfrm>
            <a:off x="16105" y="5136599"/>
            <a:ext cx="2087972" cy="1503171"/>
            <a:chOff x="16105" y="5136599"/>
            <a:chExt cx="2087972" cy="150317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86D6737F-449E-4E79-8075-F440E36F9F3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5" y="5136599"/>
              <a:ext cx="337284" cy="210329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937863-2626-4B82-AD54-86F38B6B6030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267" y="6429441"/>
              <a:ext cx="327810" cy="210329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77D9BC-7DCE-40C3-9AD4-DDE909A2B78B}"/>
              </a:ext>
            </a:extLst>
          </p:cNvPr>
          <p:cNvGrpSpPr/>
          <p:nvPr/>
        </p:nvGrpSpPr>
        <p:grpSpPr>
          <a:xfrm>
            <a:off x="3419872" y="3923841"/>
            <a:ext cx="3523825" cy="2663567"/>
            <a:chOff x="3852180" y="3923841"/>
            <a:chExt cx="3523825" cy="266356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542D2A-8FF5-4AC5-BF41-0A7444C5D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038805" y="3923841"/>
              <a:ext cx="3337200" cy="2505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F18B137-0710-4DFB-84E3-C7BCC3BE761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2180" y="5085184"/>
              <a:ext cx="332547" cy="209382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DCC781-5161-48E7-B390-962E5284918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2342" y="6378026"/>
              <a:ext cx="323073" cy="209382"/>
            </a:xfrm>
            <a:prstGeom prst="rect">
              <a:avLst/>
            </a:prstGeom>
            <a:noFill/>
            <a:ln/>
            <a:effectLst/>
          </p:spPr>
        </p:pic>
      </p:grpSp>
      <p:pic>
        <p:nvPicPr>
          <p:cNvPr id="69" name="Picture 68" descr="txp_fig">
            <a:extLst>
              <a:ext uri="{FF2B5EF4-FFF2-40B4-BE49-F238E27FC236}">
                <a16:creationId xmlns:a16="http://schemas.microsoft.com/office/drawing/2014/main" id="{C82D7709-DA78-4975-B32B-A10DCAB710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932040" y="787887"/>
            <a:ext cx="229799" cy="191499"/>
          </a:xfrm>
          <a:prstGeom prst="rect">
            <a:avLst/>
          </a:prstGeom>
          <a:noFill/>
          <a:ln/>
          <a:effectLst/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1989DE8-ABE4-4286-86CE-6D8A212D0C6E}"/>
              </a:ext>
            </a:extLst>
          </p:cNvPr>
          <p:cNvSpPr txBox="1"/>
          <p:nvPr/>
        </p:nvSpPr>
        <p:spPr>
          <a:xfrm>
            <a:off x="107504" y="2924944"/>
            <a:ext cx="4459833" cy="461665"/>
          </a:xfrm>
          <a:prstGeom prst="rect">
            <a:avLst/>
          </a:prstGeom>
          <a:solidFill>
            <a:srgbClr val="00339A">
              <a:alpha val="25000"/>
            </a:srgbClr>
          </a:solidFill>
        </p:spPr>
        <p:txBody>
          <a:bodyPr wrap="square" rtlCol="0">
            <a:spAutoFit/>
          </a:bodyPr>
          <a:lstStyle/>
          <a:p>
            <a:endParaRPr lang="en-US" sz="1200" b="1" dirty="0">
              <a:solidFill>
                <a:srgbClr val="000000"/>
              </a:solidFill>
            </a:endParaRPr>
          </a:p>
          <a:p>
            <a:r>
              <a:rPr lang="en-US" sz="1200" b="1" dirty="0">
                <a:solidFill>
                  <a:srgbClr val="901A1E"/>
                </a:solidFill>
              </a:rPr>
              <a:t>Document 8: </a:t>
            </a:r>
            <a:r>
              <a:rPr lang="en-US" sz="1200" b="1" dirty="0">
                <a:solidFill>
                  <a:srgbClr val="000000"/>
                </a:solidFill>
              </a:rPr>
              <a:t>Tiger</a:t>
            </a:r>
            <a:r>
              <a:rPr lang="en-US" sz="1200" dirty="0">
                <a:solidFill>
                  <a:srgbClr val="000000"/>
                </a:solidFill>
              </a:rPr>
              <a:t> back to </a:t>
            </a:r>
            <a:r>
              <a:rPr lang="en-US" sz="1200" b="1" dirty="0">
                <a:solidFill>
                  <a:srgbClr val="000000"/>
                </a:solidFill>
              </a:rPr>
              <a:t>golf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9089AF-E50A-4384-8CD3-9DCA5B8AF29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7" y="3558966"/>
            <a:ext cx="5611389" cy="334960"/>
          </a:xfrm>
          <a:prstGeom prst="rect">
            <a:avLst/>
          </a:prstGeom>
          <a:noFill/>
          <a:ln/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DBFB3F5-8A17-4703-92EA-24E5EBD2F6B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98696" y="3933056"/>
            <a:ext cx="3337200" cy="25056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12DB69-AD0B-4088-960F-66EFCD55021D}"/>
              </a:ext>
            </a:extLst>
          </p:cNvPr>
          <p:cNvSpPr txBox="1"/>
          <p:nvPr/>
        </p:nvSpPr>
        <p:spPr>
          <a:xfrm>
            <a:off x="5239739" y="356975"/>
            <a:ext cx="37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901A1E"/>
                </a:solidFill>
              </a:rPr>
              <a:t>Tool: Singular Value Decomposition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B462A5-65AC-4EBF-89D4-29A1C3AF183F}"/>
              </a:ext>
            </a:extLst>
          </p:cNvPr>
          <p:cNvSpPr txBox="1"/>
          <p:nvPr/>
        </p:nvSpPr>
        <p:spPr>
          <a:xfrm>
            <a:off x="6978196" y="4206409"/>
            <a:ext cx="20858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rgbClr val="901A1E"/>
                </a:solidFill>
              </a:rPr>
              <a:t>You may be  interested 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rgbClr val="901A1E"/>
                </a:solidFill>
              </a:rPr>
              <a:t>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rgbClr val="901A1E"/>
                </a:solidFill>
              </a:rPr>
              <a:t>Document classification</a:t>
            </a:r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-36512" y="188640"/>
            <a:ext cx="9649072" cy="576263"/>
          </a:xfrm>
        </p:spPr>
        <p:txBody>
          <a:bodyPr/>
          <a:lstStyle/>
          <a:p>
            <a:r>
              <a:rPr lang="en-US" sz="1700" kern="0" dirty="0">
                <a:solidFill>
                  <a:schemeClr val="tx2"/>
                </a:solidFill>
                <a:ea typeface="ＭＳ Ｐゴシック" pitchFamily="-65" charset="-128"/>
              </a:rPr>
              <a:t> </a:t>
            </a:r>
            <a:r>
              <a:rPr lang="en-US" sz="1700" kern="0" dirty="0" smtClean="0">
                <a:solidFill>
                  <a:schemeClr val="tx2"/>
                </a:solidFill>
                <a:ea typeface="ＭＳ Ｐゴシック" pitchFamily="-65" charset="-128"/>
              </a:rPr>
              <a:t>Text Mining (cont.)</a:t>
            </a:r>
            <a:endParaRPr lang="en-US" sz="1700" b="1" dirty="0"/>
          </a:p>
        </p:txBody>
      </p:sp>
    </p:spTree>
    <p:extLst>
      <p:ext uri="{BB962C8B-B14F-4D97-AF65-F5344CB8AC3E}">
        <p14:creationId xmlns:p14="http://schemas.microsoft.com/office/powerpoint/2010/main" val="97565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4B6C006C-21ED-435A-94DA-3F00B4A143E7}"/>
              </a:ext>
            </a:extLst>
          </p:cNvPr>
          <p:cNvSpPr txBox="1">
            <a:spLocks/>
          </p:cNvSpPr>
          <p:nvPr/>
        </p:nvSpPr>
        <p:spPr bwMode="auto">
          <a:xfrm>
            <a:off x="-36512" y="260648"/>
            <a:ext cx="91805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 Matrix Factorizations in Data Mining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4AE5E3-0D59-4C78-8FA9-E88C6185BDDD}"/>
              </a:ext>
            </a:extLst>
          </p:cNvPr>
          <p:cNvGrpSpPr/>
          <p:nvPr/>
        </p:nvGrpSpPr>
        <p:grpSpPr>
          <a:xfrm>
            <a:off x="25236" y="1654733"/>
            <a:ext cx="8356608" cy="1275374"/>
            <a:chOff x="25236" y="1334967"/>
            <a:chExt cx="8356608" cy="1275374"/>
          </a:xfrm>
        </p:grpSpPr>
        <p:sp>
          <p:nvSpPr>
            <p:cNvPr id="50" name="TextBox 49"/>
            <p:cNvSpPr txBox="1"/>
            <p:nvPr/>
          </p:nvSpPr>
          <p:spPr>
            <a:xfrm>
              <a:off x="25236" y="1603207"/>
              <a:ext cx="189897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 dirty="0">
                  <a:solidFill>
                    <a:schemeClr val="tx1"/>
                  </a:solidFill>
                </a:rPr>
                <a:t>Capturing underlying   </a:t>
              </a:r>
            </a:p>
            <a:p>
              <a:r>
                <a:rPr lang="en-US" sz="1400" b="1" baseline="0" dirty="0">
                  <a:solidFill>
                    <a:schemeClr val="tx1"/>
                  </a:solidFill>
                </a:rPr>
                <a:t>hidden factors/patterns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F7C584A-5F2F-41F8-9DED-8512C9A33809}"/>
                </a:ext>
              </a:extLst>
            </p:cNvPr>
            <p:cNvGrpSpPr/>
            <p:nvPr/>
          </p:nvGrpSpPr>
          <p:grpSpPr>
            <a:xfrm>
              <a:off x="2051720" y="1334967"/>
              <a:ext cx="6330124" cy="1275374"/>
              <a:chOff x="2051720" y="1334967"/>
              <a:chExt cx="6330124" cy="1275374"/>
            </a:xfrm>
          </p:grpSpPr>
          <p:sp>
            <p:nvSpPr>
              <p:cNvPr id="31" name="Rectangle 26">
                <a:extLst>
                  <a:ext uri="{FF2B5EF4-FFF2-40B4-BE49-F238E27FC236}">
                    <a16:creationId xmlns:a16="http://schemas.microsoft.com/office/drawing/2014/main" id="{DB247D29-3FD9-4150-B506-543180B17E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0074" y="1936925"/>
                <a:ext cx="96012" cy="673416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2" name="Rectangle 29">
                <a:extLst>
                  <a:ext uri="{FF2B5EF4-FFF2-40B4-BE49-F238E27FC236}">
                    <a16:creationId xmlns:a16="http://schemas.microsoft.com/office/drawing/2014/main" id="{B8F22BC0-8F3A-4097-80D6-99AEAA97E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748974" y="1484350"/>
                <a:ext cx="89013" cy="6561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772D5A1-D433-432F-978F-D3486EE3D06B}"/>
                  </a:ext>
                </a:extLst>
              </p:cNvPr>
              <p:cNvSpPr/>
              <p:nvPr/>
            </p:nvSpPr>
            <p:spPr bwMode="auto">
              <a:xfrm>
                <a:off x="2428750" y="1746797"/>
                <a:ext cx="990600" cy="838200"/>
              </a:xfrm>
              <a:prstGeom prst="rect">
                <a:avLst/>
              </a:prstGeom>
              <a:solidFill>
                <a:srgbClr val="901A1E"/>
              </a:solidFill>
              <a:ln w="317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8" name="Text Box 22">
                <a:extLst>
                  <a:ext uri="{FF2B5EF4-FFF2-40B4-BE49-F238E27FC236}">
                    <a16:creationId xmlns:a16="http://schemas.microsoft.com/office/drawing/2014/main" id="{2FC2FD09-2924-4BA2-9943-8E19ED923A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18655" y="1746308"/>
                <a:ext cx="521297" cy="584775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200" baseline="0" dirty="0">
                    <a:solidFill>
                      <a:srgbClr val="000000"/>
                    </a:solidFill>
                  </a:rPr>
                  <a:t>≈</a:t>
                </a:r>
              </a:p>
            </p:txBody>
          </p:sp>
          <p:sp>
            <p:nvSpPr>
              <p:cNvPr id="39" name="Rectangle 26">
                <a:extLst>
                  <a:ext uri="{FF2B5EF4-FFF2-40B4-BE49-F238E27FC236}">
                    <a16:creationId xmlns:a16="http://schemas.microsoft.com/office/drawing/2014/main" id="{B092CDB8-51AB-443E-907B-CB3755902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7835" y="1936925"/>
                <a:ext cx="96012" cy="673416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Rectangle 29">
                <a:extLst>
                  <a:ext uri="{FF2B5EF4-FFF2-40B4-BE49-F238E27FC236}">
                    <a16:creationId xmlns:a16="http://schemas.microsoft.com/office/drawing/2014/main" id="{C2E51AAA-4993-455E-87EE-C83B3C374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6735" y="1484350"/>
                <a:ext cx="89013" cy="6561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4" name="Rectangle 26">
                <a:extLst>
                  <a:ext uri="{FF2B5EF4-FFF2-40B4-BE49-F238E27FC236}">
                    <a16:creationId xmlns:a16="http://schemas.microsoft.com/office/drawing/2014/main" id="{BAD5C03A-AD8A-4007-87EE-EDF8E51E05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0366" y="1936925"/>
                <a:ext cx="96012" cy="673416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Rectangle 29">
                <a:extLst>
                  <a:ext uri="{FF2B5EF4-FFF2-40B4-BE49-F238E27FC236}">
                    <a16:creationId xmlns:a16="http://schemas.microsoft.com/office/drawing/2014/main" id="{28084026-AFC8-4EC0-86CB-0A1225B51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09266" y="1484350"/>
                <a:ext cx="89013" cy="6561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6" name="Text Box 32">
                <a:extLst>
                  <a:ext uri="{FF2B5EF4-FFF2-40B4-BE49-F238E27FC236}">
                    <a16:creationId xmlns:a16="http://schemas.microsoft.com/office/drawing/2014/main" id="{3D7F6118-494D-46AD-B4F9-496A49858A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81046" y="1608823"/>
                <a:ext cx="333746" cy="40011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b="0" baseline="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  <p:sp>
            <p:nvSpPr>
              <p:cNvPr id="47" name="Text Box 32">
                <a:extLst>
                  <a:ext uri="{FF2B5EF4-FFF2-40B4-BE49-F238E27FC236}">
                    <a16:creationId xmlns:a16="http://schemas.microsoft.com/office/drawing/2014/main" id="{4F9A1D20-6EEC-48AD-86C6-85D0D19808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88224" y="1608823"/>
                <a:ext cx="333746" cy="40011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  <p:sp>
            <p:nvSpPr>
              <p:cNvPr id="48" name="Text Box 32">
                <a:extLst>
                  <a:ext uri="{FF2B5EF4-FFF2-40B4-BE49-F238E27FC236}">
                    <a16:creationId xmlns:a16="http://schemas.microsoft.com/office/drawing/2014/main" id="{FC3DAED9-62D5-43FD-95BB-5C2B27CC48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34469" y="1603207"/>
                <a:ext cx="333746" cy="40011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  <p:sp>
            <p:nvSpPr>
              <p:cNvPr id="49" name="TextBox 31">
                <a:extLst>
                  <a:ext uri="{FF2B5EF4-FFF2-40B4-BE49-F238E27FC236}">
                    <a16:creationId xmlns:a16="http://schemas.microsoft.com/office/drawing/2014/main" id="{E1D7E8BF-295E-4443-A168-584F2A3974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1862245" y="2012598"/>
                <a:ext cx="655949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1" dirty="0">
                    <a:solidFill>
                      <a:srgbClr val="000000"/>
                    </a:solidFill>
                  </a:rPr>
                  <a:t>users</a:t>
                </a:r>
              </a:p>
            </p:txBody>
          </p:sp>
          <p:sp>
            <p:nvSpPr>
              <p:cNvPr id="51" name="TextBox 32">
                <a:extLst>
                  <a:ext uri="{FF2B5EF4-FFF2-40B4-BE49-F238E27FC236}">
                    <a16:creationId xmlns:a16="http://schemas.microsoft.com/office/drawing/2014/main" id="{9864223D-4DFB-4FF7-B6A5-339E116AC0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7645" y="1412776"/>
                <a:ext cx="689612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1" dirty="0">
                    <a:solidFill>
                      <a:srgbClr val="000000"/>
                    </a:solidFill>
                  </a:rPr>
                  <a:t>terms</a:t>
                </a:r>
              </a:p>
            </p:txBody>
          </p:sp>
          <p:pic>
            <p:nvPicPr>
              <p:cNvPr id="60" name="Picture 59" descr="txp_fig">
                <a:extLst>
                  <a:ext uri="{FF2B5EF4-FFF2-40B4-BE49-F238E27FC236}">
                    <a16:creationId xmlns:a16="http://schemas.microsoft.com/office/drawing/2014/main" id="{F304FB86-A06C-465F-B121-CD6F8CE6151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tretch>
                <a:fillRect/>
              </a:stretch>
            </p:blipFill>
            <p:spPr bwMode="auto">
              <a:xfrm>
                <a:off x="2760766" y="2060849"/>
                <a:ext cx="259228" cy="216023"/>
              </a:xfrm>
              <a:prstGeom prst="rect">
                <a:avLst/>
              </a:prstGeom>
              <a:noFill/>
              <a:ln/>
              <a:effectLst/>
            </p:spPr>
          </p:pic>
          <p:sp>
            <p:nvSpPr>
              <p:cNvPr id="61" name="Text Box 47">
                <a:extLst>
                  <a:ext uri="{FF2B5EF4-FFF2-40B4-BE49-F238E27FC236}">
                    <a16:creationId xmlns:a16="http://schemas.microsoft.com/office/drawing/2014/main" id="{8AD8FDD5-BC91-457B-ADC3-44E16DD979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24961" y="1334967"/>
                <a:ext cx="772969" cy="276999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200" b="1" i="1" baseline="0" dirty="0">
                    <a:solidFill>
                      <a:srgbClr val="6D2C21"/>
                    </a:solidFill>
                  </a:rPr>
                  <a:t>topic 1</a:t>
                </a:r>
              </a:p>
            </p:txBody>
          </p:sp>
          <p:sp>
            <p:nvSpPr>
              <p:cNvPr id="62" name="Text Box 47">
                <a:extLst>
                  <a:ext uri="{FF2B5EF4-FFF2-40B4-BE49-F238E27FC236}">
                    <a16:creationId xmlns:a16="http://schemas.microsoft.com/office/drawing/2014/main" id="{DE73F2B7-84CC-4E5B-82E4-257D96179F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80112" y="1340768"/>
                <a:ext cx="772969" cy="276999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200" b="1" i="1" baseline="0" dirty="0">
                    <a:solidFill>
                      <a:srgbClr val="6D2C21"/>
                    </a:solidFill>
                  </a:rPr>
                  <a:t>topic 2</a:t>
                </a:r>
              </a:p>
            </p:txBody>
          </p:sp>
          <p:sp>
            <p:nvSpPr>
              <p:cNvPr id="63" name="Text Box 47">
                <a:extLst>
                  <a:ext uri="{FF2B5EF4-FFF2-40B4-BE49-F238E27FC236}">
                    <a16:creationId xmlns:a16="http://schemas.microsoft.com/office/drawing/2014/main" id="{7B6FC58E-586B-4E3D-8208-3EDF464BB7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92967" y="1346776"/>
                <a:ext cx="784189" cy="276999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200" b="1" i="1" baseline="0" dirty="0">
                    <a:solidFill>
                      <a:srgbClr val="6D2C21"/>
                    </a:solidFill>
                  </a:rPr>
                  <a:t>topic R</a:t>
                </a:r>
              </a:p>
            </p:txBody>
          </p:sp>
          <p:sp>
            <p:nvSpPr>
              <p:cNvPr id="67" name="Text Box 32">
                <a:extLst>
                  <a:ext uri="{FF2B5EF4-FFF2-40B4-BE49-F238E27FC236}">
                    <a16:creationId xmlns:a16="http://schemas.microsoft.com/office/drawing/2014/main" id="{D6E74F1E-F258-46E3-B780-B8BAC0F9B4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93922" y="1546253"/>
                <a:ext cx="441146" cy="40011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…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3AA9D41-0BD1-4EDC-8EAB-8917A3365E3A}"/>
              </a:ext>
            </a:extLst>
          </p:cNvPr>
          <p:cNvGrpSpPr/>
          <p:nvPr/>
        </p:nvGrpSpPr>
        <p:grpSpPr>
          <a:xfrm>
            <a:off x="7478598" y="3998450"/>
            <a:ext cx="1557898" cy="1282137"/>
            <a:chOff x="7478598" y="3998450"/>
            <a:chExt cx="1557898" cy="1282137"/>
          </a:xfrm>
        </p:grpSpPr>
        <p:pic>
          <p:nvPicPr>
            <p:cNvPr id="77" name="Picture 76" descr="txp_fig">
              <a:extLst>
                <a:ext uri="{FF2B5EF4-FFF2-40B4-BE49-F238E27FC236}">
                  <a16:creationId xmlns:a16="http://schemas.microsoft.com/office/drawing/2014/main" id="{1EF18116-E7C1-492D-A13F-29B03B3E679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8426296" y="5025509"/>
              <a:ext cx="229799" cy="255078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78" name="Text Box 22">
              <a:extLst>
                <a:ext uri="{FF2B5EF4-FFF2-40B4-BE49-F238E27FC236}">
                  <a16:creationId xmlns:a16="http://schemas.microsoft.com/office/drawing/2014/main" id="{56656A81-F4B4-4F49-872E-B128225C2D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8598" y="3998450"/>
              <a:ext cx="521297" cy="584775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 baseline="0" dirty="0">
                  <a:solidFill>
                    <a:srgbClr val="000000"/>
                  </a:solidFill>
                </a:rPr>
                <a:t>=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169C510-EE80-4761-89B0-1F64512BC38B}"/>
                </a:ext>
              </a:extLst>
            </p:cNvPr>
            <p:cNvGrpSpPr/>
            <p:nvPr/>
          </p:nvGrpSpPr>
          <p:grpSpPr>
            <a:xfrm>
              <a:off x="8045896" y="3999521"/>
              <a:ext cx="990600" cy="838200"/>
              <a:chOff x="8189912" y="3429000"/>
              <a:chExt cx="990600" cy="83820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0A5F34D-A2EA-4412-85DD-D4528AD4F1CD}"/>
                  </a:ext>
                </a:extLst>
              </p:cNvPr>
              <p:cNvSpPr/>
              <p:nvPr/>
            </p:nvSpPr>
            <p:spPr bwMode="auto">
              <a:xfrm>
                <a:off x="8189912" y="3429000"/>
                <a:ext cx="990600" cy="838200"/>
              </a:xfrm>
              <a:prstGeom prst="rect">
                <a:avLst/>
              </a:prstGeom>
              <a:solidFill>
                <a:srgbClr val="901A1E"/>
              </a:solidFill>
              <a:ln w="317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8C17A5C-8C73-4274-8363-58D3AFE8920A}"/>
                  </a:ext>
                </a:extLst>
              </p:cNvPr>
              <p:cNvSpPr/>
              <p:nvPr/>
            </p:nvSpPr>
            <p:spPr bwMode="auto">
              <a:xfrm>
                <a:off x="8342312" y="3581401"/>
                <a:ext cx="91440" cy="914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0F907C5-F615-46F3-B601-3D4DB22EC16A}"/>
                  </a:ext>
                </a:extLst>
              </p:cNvPr>
              <p:cNvSpPr/>
              <p:nvPr/>
            </p:nvSpPr>
            <p:spPr bwMode="auto">
              <a:xfrm>
                <a:off x="8619207" y="3794760"/>
                <a:ext cx="91440" cy="914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D9F4C5C-C78F-4C64-8550-67566B332FB8}"/>
                  </a:ext>
                </a:extLst>
              </p:cNvPr>
              <p:cNvSpPr/>
              <p:nvPr/>
            </p:nvSpPr>
            <p:spPr bwMode="auto">
              <a:xfrm>
                <a:off x="8771607" y="3947160"/>
                <a:ext cx="91440" cy="914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1099EFA-F782-4DB7-B5C4-A60AE6CD2154}"/>
                  </a:ext>
                </a:extLst>
              </p:cNvPr>
              <p:cNvSpPr/>
              <p:nvPr/>
            </p:nvSpPr>
            <p:spPr bwMode="auto">
              <a:xfrm>
                <a:off x="9000207" y="4099560"/>
                <a:ext cx="91440" cy="914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F7D549-DBAA-4044-ADFC-DFEA9FDBB7A1}"/>
                  </a:ext>
                </a:extLst>
              </p:cNvPr>
              <p:cNvSpPr/>
              <p:nvPr/>
            </p:nvSpPr>
            <p:spPr bwMode="auto">
              <a:xfrm>
                <a:off x="8405847" y="4099560"/>
                <a:ext cx="91440" cy="914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FE1F7AF-B43A-4922-9CB9-C8D8F44D61A5}"/>
                  </a:ext>
                </a:extLst>
              </p:cNvPr>
              <p:cNvSpPr/>
              <p:nvPr/>
            </p:nvSpPr>
            <p:spPr bwMode="auto">
              <a:xfrm>
                <a:off x="9000207" y="3810000"/>
                <a:ext cx="91440" cy="914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47CBE220-6E05-4D58-BD77-BAA33D08B08C}"/>
                  </a:ext>
                </a:extLst>
              </p:cNvPr>
              <p:cNvSpPr/>
              <p:nvPr/>
            </p:nvSpPr>
            <p:spPr bwMode="auto">
              <a:xfrm>
                <a:off x="8314407" y="3886200"/>
                <a:ext cx="91440" cy="914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B639C5A-3D56-45AA-9E5A-5F62DA772D7E}"/>
                  </a:ext>
                </a:extLst>
              </p:cNvPr>
              <p:cNvSpPr/>
              <p:nvPr/>
            </p:nvSpPr>
            <p:spPr bwMode="auto">
              <a:xfrm>
                <a:off x="8820472" y="3573016"/>
                <a:ext cx="91440" cy="914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71A193-8995-4E08-94EB-2D6E60F126E0}"/>
              </a:ext>
            </a:extLst>
          </p:cNvPr>
          <p:cNvGrpSpPr/>
          <p:nvPr/>
        </p:nvGrpSpPr>
        <p:grpSpPr>
          <a:xfrm>
            <a:off x="21357" y="3623670"/>
            <a:ext cx="7409286" cy="1649664"/>
            <a:chOff x="21357" y="3623670"/>
            <a:chExt cx="7409286" cy="164966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9F29662-5874-4D4D-908D-C6273685D899}"/>
                </a:ext>
              </a:extLst>
            </p:cNvPr>
            <p:cNvGrpSpPr/>
            <p:nvPr/>
          </p:nvGrpSpPr>
          <p:grpSpPr>
            <a:xfrm>
              <a:off x="21357" y="3623670"/>
              <a:ext cx="7409286" cy="1649664"/>
              <a:chOff x="21357" y="3623670"/>
              <a:chExt cx="7409286" cy="1649664"/>
            </a:xfrm>
          </p:grpSpPr>
          <p:sp>
            <p:nvSpPr>
              <p:cNvPr id="82" name="Text Box 22">
                <a:extLst>
                  <a:ext uri="{FF2B5EF4-FFF2-40B4-BE49-F238E27FC236}">
                    <a16:creationId xmlns:a16="http://schemas.microsoft.com/office/drawing/2014/main" id="{6AE89D27-ECFA-4E9E-8094-732E068517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58615" y="4036922"/>
                <a:ext cx="521297" cy="584775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200" baseline="0" dirty="0">
                    <a:solidFill>
                      <a:srgbClr val="000000"/>
                    </a:solidFill>
                  </a:rPr>
                  <a:t>≈</a:t>
                </a:r>
              </a:p>
            </p:txBody>
          </p:sp>
          <p:sp>
            <p:nvSpPr>
              <p:cNvPr id="90" name="TextBox 31">
                <a:extLst>
                  <a:ext uri="{FF2B5EF4-FFF2-40B4-BE49-F238E27FC236}">
                    <a16:creationId xmlns:a16="http://schemas.microsoft.com/office/drawing/2014/main" id="{020B350E-468E-4E40-8C43-68218B5B4D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1657127" y="4224753"/>
                <a:ext cx="800219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1" dirty="0">
                    <a:solidFill>
                      <a:srgbClr val="000000"/>
                    </a:solidFill>
                  </a:rPr>
                  <a:t>movies</a:t>
                </a:r>
              </a:p>
            </p:txBody>
          </p:sp>
          <p:sp>
            <p:nvSpPr>
              <p:cNvPr id="91" name="TextBox 32">
                <a:extLst>
                  <a:ext uri="{FF2B5EF4-FFF2-40B4-BE49-F238E27FC236}">
                    <a16:creationId xmlns:a16="http://schemas.microsoft.com/office/drawing/2014/main" id="{9DB8987D-FC22-4E1C-B23B-B4D535B8BD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4471" y="3623670"/>
                <a:ext cx="1085554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1" dirty="0">
                    <a:solidFill>
                      <a:srgbClr val="000000"/>
                    </a:solidFill>
                  </a:rPr>
                  <a:t>customers</a:t>
                </a:r>
              </a:p>
            </p:txBody>
          </p:sp>
          <p:grpSp>
            <p:nvGrpSpPr>
              <p:cNvPr id="98" name="Group 93">
                <a:extLst>
                  <a:ext uri="{FF2B5EF4-FFF2-40B4-BE49-F238E27FC236}">
                    <a16:creationId xmlns:a16="http://schemas.microsoft.com/office/drawing/2014/main" id="{77D781A8-D394-43C9-B88E-51886367F140}"/>
                  </a:ext>
                </a:extLst>
              </p:cNvPr>
              <p:cNvGrpSpPr/>
              <p:nvPr/>
            </p:nvGrpSpPr>
            <p:grpSpPr bwMode="auto">
              <a:xfrm>
                <a:off x="2213248" y="3973625"/>
                <a:ext cx="990600" cy="838200"/>
                <a:chOff x="1922351" y="3505200"/>
                <a:chExt cx="990600" cy="838200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92053E81-863D-4A62-8438-83060BC35C5C}"/>
                    </a:ext>
                  </a:extLst>
                </p:cNvPr>
                <p:cNvSpPr/>
                <p:nvPr/>
              </p:nvSpPr>
              <p:spPr bwMode="auto">
                <a:xfrm>
                  <a:off x="1922351" y="3505200"/>
                  <a:ext cx="990600" cy="838200"/>
                </a:xfrm>
                <a:prstGeom prst="rect">
                  <a:avLst/>
                </a:prstGeom>
                <a:solidFill>
                  <a:srgbClr val="901A1E"/>
                </a:solidFill>
                <a:ln w="317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D3DA6DED-0897-404F-96CC-2A3F97D75467}"/>
                    </a:ext>
                  </a:extLst>
                </p:cNvPr>
                <p:cNvSpPr/>
                <p:nvPr/>
              </p:nvSpPr>
              <p:spPr bwMode="auto">
                <a:xfrm>
                  <a:off x="2074751" y="3657601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7563B466-9930-4194-905E-0857609631B0}"/>
                    </a:ext>
                  </a:extLst>
                </p:cNvPr>
                <p:cNvSpPr/>
                <p:nvPr/>
              </p:nvSpPr>
              <p:spPr bwMode="auto">
                <a:xfrm>
                  <a:off x="2351646" y="387096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CF1E3F34-EF0E-4896-8119-2F6422F2F624}"/>
                    </a:ext>
                  </a:extLst>
                </p:cNvPr>
                <p:cNvSpPr/>
                <p:nvPr/>
              </p:nvSpPr>
              <p:spPr bwMode="auto">
                <a:xfrm>
                  <a:off x="2504046" y="365760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28F2E950-69A6-4094-9340-CC2EAB73E496}"/>
                    </a:ext>
                  </a:extLst>
                </p:cNvPr>
                <p:cNvSpPr/>
                <p:nvPr/>
              </p:nvSpPr>
              <p:spPr bwMode="auto">
                <a:xfrm>
                  <a:off x="2504046" y="402336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A2F1B61D-3565-4A95-86E3-D0288CB27669}"/>
                    </a:ext>
                  </a:extLst>
                </p:cNvPr>
                <p:cNvSpPr/>
                <p:nvPr/>
              </p:nvSpPr>
              <p:spPr bwMode="auto">
                <a:xfrm>
                  <a:off x="2732646" y="417576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FC12495B-0D93-406B-AAE7-09ECF50D725E}"/>
                    </a:ext>
                  </a:extLst>
                </p:cNvPr>
                <p:cNvSpPr/>
                <p:nvPr/>
              </p:nvSpPr>
              <p:spPr bwMode="auto">
                <a:xfrm>
                  <a:off x="2138286" y="417576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7AE395D-640E-46B6-B793-207F1878CC7E}"/>
                    </a:ext>
                  </a:extLst>
                </p:cNvPr>
                <p:cNvSpPr/>
                <p:nvPr/>
              </p:nvSpPr>
              <p:spPr bwMode="auto">
                <a:xfrm>
                  <a:off x="2732646" y="388620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60A28D9C-B20D-4194-A124-9CF5E0575246}"/>
                    </a:ext>
                  </a:extLst>
                </p:cNvPr>
                <p:cNvSpPr/>
                <p:nvPr/>
              </p:nvSpPr>
              <p:spPr bwMode="auto">
                <a:xfrm>
                  <a:off x="2046846" y="396240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pic>
            <p:nvPicPr>
              <p:cNvPr id="108" name="Picture 107" descr="txp_fig">
                <a:extLst>
                  <a:ext uri="{FF2B5EF4-FFF2-40B4-BE49-F238E27FC236}">
                    <a16:creationId xmlns:a16="http://schemas.microsoft.com/office/drawing/2014/main" id="{F1FA170E-694B-404D-BA6F-66AB61184CA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2547645" y="5081835"/>
                <a:ext cx="229799" cy="191499"/>
              </a:xfrm>
              <a:prstGeom prst="rect">
                <a:avLst/>
              </a:prstGeom>
              <a:noFill/>
              <a:ln/>
              <a:effectLst/>
            </p:spPr>
          </p:pic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2E8F055-98CF-4567-A770-875F070F03B1}"/>
                  </a:ext>
                </a:extLst>
              </p:cNvPr>
              <p:cNvSpPr txBox="1"/>
              <p:nvPr/>
            </p:nvSpPr>
            <p:spPr>
              <a:xfrm>
                <a:off x="21357" y="3778476"/>
                <a:ext cx="175260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baseline="0" dirty="0">
                    <a:solidFill>
                      <a:schemeClr val="tx1"/>
                    </a:solidFill>
                  </a:rPr>
                  <a:t>Incomplete Matrix Factorization/</a:t>
                </a:r>
              </a:p>
              <a:p>
                <a:r>
                  <a:rPr lang="en-US" sz="1400" b="1" baseline="0" dirty="0">
                    <a:solidFill>
                      <a:schemeClr val="tx1"/>
                    </a:solidFill>
                  </a:rPr>
                  <a:t>Matrix Completion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EC6CD0E-BBF7-47B9-BFCD-42917AB1E003}"/>
                  </a:ext>
                </a:extLst>
              </p:cNvPr>
              <p:cNvGrpSpPr/>
              <p:nvPr/>
            </p:nvGrpSpPr>
            <p:grpSpPr>
              <a:xfrm>
                <a:off x="3775022" y="3804262"/>
                <a:ext cx="3655621" cy="1018234"/>
                <a:chOff x="3612642" y="3259637"/>
                <a:chExt cx="3655621" cy="1018234"/>
              </a:xfrm>
            </p:grpSpPr>
            <p:sp>
              <p:nvSpPr>
                <p:cNvPr id="87" name="Text Box 32">
                  <a:extLst>
                    <a:ext uri="{FF2B5EF4-FFF2-40B4-BE49-F238E27FC236}">
                      <a16:creationId xmlns:a16="http://schemas.microsoft.com/office/drawing/2014/main" id="{4BF4DFBB-6A30-469B-AFEA-774312C228D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54780" y="3259637"/>
                  <a:ext cx="333746" cy="400110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0" baseline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rPr>
                    <a:t>+</a:t>
                  </a: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AB2EDCF-6019-4F34-ACD0-E5C4506CC943}"/>
                    </a:ext>
                  </a:extLst>
                </p:cNvPr>
                <p:cNvGrpSpPr/>
                <p:nvPr/>
              </p:nvGrpSpPr>
              <p:grpSpPr>
                <a:xfrm>
                  <a:off x="5508104" y="3276353"/>
                  <a:ext cx="955524" cy="400110"/>
                  <a:chOff x="5534398" y="3276353"/>
                  <a:chExt cx="955524" cy="400110"/>
                </a:xfrm>
              </p:grpSpPr>
              <p:sp>
                <p:nvSpPr>
                  <p:cNvPr id="88" name="Text Box 32">
                    <a:extLst>
                      <a:ext uri="{FF2B5EF4-FFF2-40B4-BE49-F238E27FC236}">
                        <a16:creationId xmlns:a16="http://schemas.microsoft.com/office/drawing/2014/main" id="{8D22C326-BE5F-4484-866D-EB14A144433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34398" y="3276353"/>
                    <a:ext cx="333746" cy="400110"/>
                  </a:xfrm>
                  <a:prstGeom prst="rect">
                    <a:avLst/>
                  </a:prstGeom>
                  <a:noFill/>
                  <a:ln w="12700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rPr>
                      <a:t>+</a:t>
                    </a:r>
                  </a:p>
                </p:txBody>
              </p:sp>
              <p:sp>
                <p:nvSpPr>
                  <p:cNvPr id="89" name="Text Box 32">
                    <a:extLst>
                      <a:ext uri="{FF2B5EF4-FFF2-40B4-BE49-F238E27FC236}">
                        <a16:creationId xmlns:a16="http://schemas.microsoft.com/office/drawing/2014/main" id="{3F26854B-2443-473C-AAA4-33D190BDA49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156176" y="3276353"/>
                    <a:ext cx="333746" cy="400110"/>
                  </a:xfrm>
                  <a:prstGeom prst="rect">
                    <a:avLst/>
                  </a:prstGeom>
                  <a:noFill/>
                  <a:ln w="12700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rPr>
                      <a:t>+</a:t>
                    </a:r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E4A0C17A-CABB-46C5-A611-04B7B5E9E2C3}"/>
                    </a:ext>
                  </a:extLst>
                </p:cNvPr>
                <p:cNvGrpSpPr/>
                <p:nvPr/>
              </p:nvGrpSpPr>
              <p:grpSpPr>
                <a:xfrm>
                  <a:off x="3612642" y="3435444"/>
                  <a:ext cx="711478" cy="842427"/>
                  <a:chOff x="3396648" y="3435444"/>
                  <a:chExt cx="711478" cy="842427"/>
                </a:xfrm>
              </p:grpSpPr>
              <p:sp>
                <p:nvSpPr>
                  <p:cNvPr id="80" name="Rectangle 26">
                    <a:extLst>
                      <a:ext uri="{FF2B5EF4-FFF2-40B4-BE49-F238E27FC236}">
                        <a16:creationId xmlns:a16="http://schemas.microsoft.com/office/drawing/2014/main" id="{98C14E5F-2F6B-4BAB-B742-E280E3899E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96648" y="3604455"/>
                    <a:ext cx="96012" cy="673416"/>
                  </a:xfrm>
                  <a:prstGeom prst="rect">
                    <a:avLst/>
                  </a:prstGeom>
                  <a:solidFill>
                    <a:srgbClr val="595E48"/>
                  </a:solidFill>
                  <a:ln w="19050" cap="sq" algn="ctr">
                    <a:solidFill>
                      <a:srgbClr val="000066"/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1" name="Rectangle 29">
                    <a:extLst>
                      <a:ext uri="{FF2B5EF4-FFF2-40B4-BE49-F238E27FC236}">
                        <a16:creationId xmlns:a16="http://schemas.microsoft.com/office/drawing/2014/main" id="{5DA1EFB2-D540-4CA6-9D36-EF578B070E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735548" y="3151880"/>
                    <a:ext cx="89013" cy="656142"/>
                  </a:xfrm>
                  <a:prstGeom prst="rect">
                    <a:avLst/>
                  </a:prstGeom>
                  <a:solidFill>
                    <a:srgbClr val="D28C00"/>
                  </a:solidFill>
                  <a:ln w="19050" cap="sq" algn="ctr">
                    <a:solidFill>
                      <a:srgbClr val="000066"/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76945F96-92DC-44F6-B4A3-86AB7B6A1CD9}"/>
                    </a:ext>
                  </a:extLst>
                </p:cNvPr>
                <p:cNvGrpSpPr/>
                <p:nvPr/>
              </p:nvGrpSpPr>
              <p:grpSpPr>
                <a:xfrm>
                  <a:off x="4718609" y="3435444"/>
                  <a:ext cx="711478" cy="842427"/>
                  <a:chOff x="4718609" y="3435444"/>
                  <a:chExt cx="711478" cy="842427"/>
                </a:xfrm>
              </p:grpSpPr>
              <p:sp>
                <p:nvSpPr>
                  <p:cNvPr id="83" name="Rectangle 26">
                    <a:extLst>
                      <a:ext uri="{FF2B5EF4-FFF2-40B4-BE49-F238E27FC236}">
                        <a16:creationId xmlns:a16="http://schemas.microsoft.com/office/drawing/2014/main" id="{57F81046-8F08-433B-916C-C97E937A31C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18609" y="3604455"/>
                    <a:ext cx="96012" cy="673416"/>
                  </a:xfrm>
                  <a:prstGeom prst="rect">
                    <a:avLst/>
                  </a:prstGeom>
                  <a:solidFill>
                    <a:srgbClr val="595E48"/>
                  </a:solidFill>
                  <a:ln w="19050" cap="sq" algn="ctr">
                    <a:solidFill>
                      <a:srgbClr val="000066"/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4" name="Rectangle 29">
                    <a:extLst>
                      <a:ext uri="{FF2B5EF4-FFF2-40B4-BE49-F238E27FC236}">
                        <a16:creationId xmlns:a16="http://schemas.microsoft.com/office/drawing/2014/main" id="{6E6E5F41-E7EC-4D82-A519-630B5AE9B0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057509" y="3151880"/>
                    <a:ext cx="89013" cy="656142"/>
                  </a:xfrm>
                  <a:prstGeom prst="rect">
                    <a:avLst/>
                  </a:prstGeom>
                  <a:solidFill>
                    <a:srgbClr val="D28C00"/>
                  </a:solidFill>
                  <a:ln w="19050" cap="sq" algn="ctr">
                    <a:solidFill>
                      <a:srgbClr val="000066"/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F4F36F6C-A3E3-473F-B83D-9EA79B963DE6}"/>
                    </a:ext>
                  </a:extLst>
                </p:cNvPr>
                <p:cNvGrpSpPr/>
                <p:nvPr/>
              </p:nvGrpSpPr>
              <p:grpSpPr>
                <a:xfrm>
                  <a:off x="6556785" y="3435444"/>
                  <a:ext cx="711478" cy="842427"/>
                  <a:chOff x="6556785" y="3435444"/>
                  <a:chExt cx="711478" cy="842427"/>
                </a:xfrm>
              </p:grpSpPr>
              <p:sp>
                <p:nvSpPr>
                  <p:cNvPr id="85" name="Rectangle 26">
                    <a:extLst>
                      <a:ext uri="{FF2B5EF4-FFF2-40B4-BE49-F238E27FC236}">
                        <a16:creationId xmlns:a16="http://schemas.microsoft.com/office/drawing/2014/main" id="{1819C486-B949-4399-9997-43B928698B5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556785" y="3604455"/>
                    <a:ext cx="96012" cy="673416"/>
                  </a:xfrm>
                  <a:prstGeom prst="rect">
                    <a:avLst/>
                  </a:prstGeom>
                  <a:solidFill>
                    <a:srgbClr val="595E48"/>
                  </a:solidFill>
                  <a:ln w="19050" cap="sq" algn="ctr">
                    <a:solidFill>
                      <a:srgbClr val="000066"/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6" name="Rectangle 29">
                    <a:extLst>
                      <a:ext uri="{FF2B5EF4-FFF2-40B4-BE49-F238E27FC236}">
                        <a16:creationId xmlns:a16="http://schemas.microsoft.com/office/drawing/2014/main" id="{EF7EE146-32F1-4BD2-A4BB-56BB68EC51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6895685" y="3151880"/>
                    <a:ext cx="89013" cy="656142"/>
                  </a:xfrm>
                  <a:prstGeom prst="rect">
                    <a:avLst/>
                  </a:prstGeom>
                  <a:solidFill>
                    <a:srgbClr val="D28C00"/>
                  </a:solidFill>
                  <a:ln w="19050" cap="sq" algn="ctr">
                    <a:solidFill>
                      <a:srgbClr val="000066"/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17" name="Text Box 32">
              <a:extLst>
                <a:ext uri="{FF2B5EF4-FFF2-40B4-BE49-F238E27FC236}">
                  <a16:creationId xmlns:a16="http://schemas.microsoft.com/office/drawing/2014/main" id="{6EF4AD8F-7F31-4DEA-A904-1EAC1BD447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152" y="3748970"/>
              <a:ext cx="441146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653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 1"/>
          <p:cNvSpPr>
            <a:spLocks noGrp="1"/>
          </p:cNvSpPr>
          <p:nvPr>
            <p:ph type="title"/>
          </p:nvPr>
        </p:nvSpPr>
        <p:spPr>
          <a:xfrm>
            <a:off x="-36512" y="188441"/>
            <a:ext cx="9649072" cy="576263"/>
          </a:xfrm>
        </p:spPr>
        <p:txBody>
          <a:bodyPr>
            <a:normAutofit/>
          </a:bodyPr>
          <a:lstStyle/>
          <a:p>
            <a:r>
              <a:rPr lang="en-US" sz="1700" kern="0" dirty="0">
                <a:solidFill>
                  <a:schemeClr val="tx2"/>
                </a:solidFill>
                <a:ea typeface="ＭＳ Ｐゴシック" pitchFamily="-65" charset="-128"/>
              </a:rPr>
              <a:t>  Metabolomics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CDAD0D-38B6-4557-8928-D66DB29D9E92}"/>
              </a:ext>
            </a:extLst>
          </p:cNvPr>
          <p:cNvSpPr/>
          <p:nvPr/>
        </p:nvSpPr>
        <p:spPr>
          <a:xfrm>
            <a:off x="35496" y="1842817"/>
            <a:ext cx="33195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>
                <a:solidFill>
                  <a:sysClr val="windowText" lastClr="000000"/>
                </a:solidFill>
                <a:latin typeface="+mj-lt"/>
                <a:cs typeface="+mn-cs"/>
              </a:rPr>
              <a:t>Some are fed with 10g apple while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>
                <a:solidFill>
                  <a:sysClr val="windowText" lastClr="000000"/>
                </a:solidFill>
                <a:latin typeface="+mj-lt"/>
              </a:rPr>
              <a:t>some are controls (no apple)</a:t>
            </a:r>
            <a:endParaRPr lang="en-US" sz="1400" kern="0" dirty="0">
              <a:solidFill>
                <a:srgbClr val="FF0000"/>
              </a:solidFill>
              <a:latin typeface="+mj-lt"/>
              <a:cs typeface="+mn-cs"/>
            </a:endParaRPr>
          </a:p>
        </p:txBody>
      </p:sp>
      <p:sp>
        <p:nvSpPr>
          <p:cNvPr id="21" name="Right Arrow 26">
            <a:extLst>
              <a:ext uri="{FF2B5EF4-FFF2-40B4-BE49-F238E27FC236}">
                <a16:creationId xmlns:a16="http://schemas.microsoft.com/office/drawing/2014/main" id="{D0DCF59A-F07B-407C-B60D-3FE6433EE257}"/>
              </a:ext>
            </a:extLst>
          </p:cNvPr>
          <p:cNvSpPr/>
          <p:nvPr/>
        </p:nvSpPr>
        <p:spPr>
          <a:xfrm>
            <a:off x="1619672" y="2922937"/>
            <a:ext cx="288032" cy="271699"/>
          </a:xfrm>
          <a:prstGeom prst="rightArrow">
            <a:avLst/>
          </a:prstGeom>
          <a:solidFill>
            <a:srgbClr val="901A1E"/>
          </a:solidFill>
          <a:ln>
            <a:solidFill>
              <a:srgbClr val="901A1E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 1" descr="C:\Users\gozg\Pictures\rats food.jpg">
            <a:extLst>
              <a:ext uri="{FF2B5EF4-FFF2-40B4-BE49-F238E27FC236}">
                <a16:creationId xmlns:a16="http://schemas.microsoft.com/office/drawing/2014/main" id="{4D388291-D147-44DF-9EF9-284CA126D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634905"/>
            <a:ext cx="1269521" cy="100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 2">
            <a:extLst>
              <a:ext uri="{FF2B5EF4-FFF2-40B4-BE49-F238E27FC236}">
                <a16:creationId xmlns:a16="http://schemas.microsoft.com/office/drawing/2014/main" id="{381275A7-F782-4CA6-A172-7F4F5AB0F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123728" y="2706913"/>
            <a:ext cx="83488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itle 1 2">
            <a:extLst>
              <a:ext uri="{FF2B5EF4-FFF2-40B4-BE49-F238E27FC236}">
                <a16:creationId xmlns:a16="http://schemas.microsoft.com/office/drawing/2014/main" id="{D3EEA038-69F2-4FD7-9043-2AFEC1F57458}"/>
              </a:ext>
            </a:extLst>
          </p:cNvPr>
          <p:cNvSpPr txBox="1">
            <a:spLocks/>
          </p:cNvSpPr>
          <p:nvPr/>
        </p:nvSpPr>
        <p:spPr bwMode="auto">
          <a:xfrm>
            <a:off x="179512" y="1124744"/>
            <a:ext cx="8352928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The goal is t</a:t>
            </a:r>
            <a:r>
              <a:rPr kumimoji="0" lang="en-US" sz="14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o </a:t>
            </a:r>
            <a:r>
              <a:rPr kumimoji="0" lang="en-US" sz="14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detect</a:t>
            </a:r>
            <a:r>
              <a:rPr kumimoji="0" lang="en-US" sz="14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a wide range of </a:t>
            </a:r>
            <a:r>
              <a:rPr kumimoji="0" lang="en-US" sz="14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metabolites</a:t>
            </a:r>
            <a:r>
              <a:rPr kumimoji="0" lang="en-US" sz="14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in biological samples, e.g., blood or urine, and </a:t>
            </a:r>
            <a:r>
              <a:rPr lang="en-US" sz="1400" kern="0" dirty="0">
                <a:solidFill>
                  <a:srgbClr val="000000"/>
                </a:solidFill>
                <a:latin typeface="+mj-lt"/>
                <a:cs typeface="+mj-cs"/>
              </a:rPr>
              <a:t>to </a:t>
            </a:r>
            <a:r>
              <a:rPr lang="en-US" sz="1400" b="1" kern="0" dirty="0">
                <a:solidFill>
                  <a:srgbClr val="000000"/>
                </a:solidFill>
                <a:latin typeface="+mj-lt"/>
                <a:cs typeface="+mj-cs"/>
              </a:rPr>
              <a:t>discover</a:t>
            </a:r>
            <a:r>
              <a:rPr lang="en-US" sz="1400" kern="0" dirty="0">
                <a:solidFill>
                  <a:srgbClr val="000000"/>
                </a:solidFill>
                <a:latin typeface="+mj-lt"/>
                <a:cs typeface="+mj-cs"/>
              </a:rPr>
              <a:t> the significant metabolic </a:t>
            </a:r>
            <a:r>
              <a:rPr lang="en-US" sz="1400" b="1" kern="0" dirty="0">
                <a:solidFill>
                  <a:srgbClr val="000000"/>
                </a:solidFill>
                <a:latin typeface="+mj-lt"/>
                <a:cs typeface="+mj-cs"/>
              </a:rPr>
              <a:t>biomarkers</a:t>
            </a:r>
            <a:r>
              <a:rPr kumimoji="0" lang="en-US" sz="14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related to certain conditions such as </a:t>
            </a:r>
            <a:r>
              <a:rPr lang="en-US" sz="1400" kern="0" dirty="0">
                <a:solidFill>
                  <a:srgbClr val="000000"/>
                </a:solidFill>
                <a:latin typeface="+mj-lt"/>
                <a:cs typeface="+mj-cs"/>
              </a:rPr>
              <a:t>food intake or various diseases.</a:t>
            </a:r>
            <a:endParaRPr kumimoji="0" lang="en-US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itchFamily="-65" charset="-128"/>
              <a:cs typeface="+mj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14B1EE9-F702-45A3-970F-5F168EAFC915}"/>
              </a:ext>
            </a:extLst>
          </p:cNvPr>
          <p:cNvGrpSpPr/>
          <p:nvPr/>
        </p:nvGrpSpPr>
        <p:grpSpPr>
          <a:xfrm>
            <a:off x="3296311" y="2130887"/>
            <a:ext cx="5524161" cy="1472561"/>
            <a:chOff x="3296311" y="2492934"/>
            <a:chExt cx="5524161" cy="1472561"/>
          </a:xfrm>
        </p:grpSpPr>
        <p:sp>
          <p:nvSpPr>
            <p:cNvPr id="24" name="Right Arrow 30 1">
              <a:extLst>
                <a:ext uri="{FF2B5EF4-FFF2-40B4-BE49-F238E27FC236}">
                  <a16:creationId xmlns:a16="http://schemas.microsoft.com/office/drawing/2014/main" id="{AF4E58C9-E170-4F15-BECF-1950A88A8A5D}"/>
                </a:ext>
              </a:extLst>
            </p:cNvPr>
            <p:cNvSpPr/>
            <p:nvPr/>
          </p:nvSpPr>
          <p:spPr>
            <a:xfrm>
              <a:off x="3347864" y="3356992"/>
              <a:ext cx="288032" cy="271699"/>
            </a:xfrm>
            <a:prstGeom prst="rightArrow">
              <a:avLst/>
            </a:prstGeom>
            <a:solidFill>
              <a:srgbClr val="901A1E"/>
            </a:solidFill>
            <a:ln>
              <a:solidFill>
                <a:srgbClr val="901A1E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11">
              <a:extLst>
                <a:ext uri="{FF2B5EF4-FFF2-40B4-BE49-F238E27FC236}">
                  <a16:creationId xmlns:a16="http://schemas.microsoft.com/office/drawing/2014/main" id="{4161432A-ED5B-4A3B-AC77-0A5CFA910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9" t="20103" r="7530" b="5440"/>
            <a:stretch>
              <a:fillRect/>
            </a:stretch>
          </p:blipFill>
          <p:spPr bwMode="auto">
            <a:xfrm>
              <a:off x="3812255" y="3147871"/>
              <a:ext cx="1800200" cy="817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Right Arrow 30 2">
              <a:extLst>
                <a:ext uri="{FF2B5EF4-FFF2-40B4-BE49-F238E27FC236}">
                  <a16:creationId xmlns:a16="http://schemas.microsoft.com/office/drawing/2014/main" id="{0476940F-1032-4374-9B45-30AA93AA0DF8}"/>
                </a:ext>
              </a:extLst>
            </p:cNvPr>
            <p:cNvSpPr/>
            <p:nvPr/>
          </p:nvSpPr>
          <p:spPr>
            <a:xfrm>
              <a:off x="5724128" y="3356992"/>
              <a:ext cx="288032" cy="271699"/>
            </a:xfrm>
            <a:prstGeom prst="rightArrow">
              <a:avLst/>
            </a:prstGeom>
            <a:solidFill>
              <a:srgbClr val="901A1E"/>
            </a:solidFill>
            <a:ln>
              <a:solidFill>
                <a:srgbClr val="901A1E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C21E643-67AD-4BAA-9611-524E62792093}"/>
                </a:ext>
              </a:extLst>
            </p:cNvPr>
            <p:cNvSpPr/>
            <p:nvPr/>
          </p:nvSpPr>
          <p:spPr>
            <a:xfrm>
              <a:off x="6466095" y="3134065"/>
              <a:ext cx="2354377" cy="15091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633D553-3637-40BD-8E2A-34EA8DEB659C}"/>
                </a:ext>
              </a:extLst>
            </p:cNvPr>
            <p:cNvSpPr/>
            <p:nvPr/>
          </p:nvSpPr>
          <p:spPr>
            <a:xfrm>
              <a:off x="7092280" y="2761183"/>
              <a:ext cx="11840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>
                  <a:solidFill>
                    <a:sysClr val="windowText" lastClr="000000"/>
                  </a:solidFill>
                  <a:latin typeface="+mj-lt"/>
                  <a:cs typeface="+mn-cs"/>
                </a:rPr>
                <a:t>features</a:t>
              </a:r>
              <a:endParaRPr lang="en-US" sz="1400" b="1" kern="0" dirty="0">
                <a:solidFill>
                  <a:srgbClr val="FF0000"/>
                </a:solidFill>
                <a:latin typeface="+mj-lt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AA287C0-F1BF-4640-B897-1D2269949EB9}"/>
                </a:ext>
              </a:extLst>
            </p:cNvPr>
            <p:cNvSpPr/>
            <p:nvPr/>
          </p:nvSpPr>
          <p:spPr>
            <a:xfrm>
              <a:off x="3296311" y="2492934"/>
              <a:ext cx="270673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solidFill>
                    <a:sysClr val="windowText" lastClr="000000"/>
                  </a:solidFill>
                  <a:latin typeface="+mj-lt"/>
                  <a:cs typeface="+mn-cs"/>
                </a:rPr>
                <a:t>Liquid Chromatography-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solidFill>
                    <a:sysClr val="windowText" lastClr="000000"/>
                  </a:solidFill>
                  <a:latin typeface="+mj-lt"/>
                </a:rPr>
                <a:t>Mass Spectrometry (LC-MS)</a:t>
              </a:r>
              <a:endParaRPr lang="en-US" sz="1400" kern="0" dirty="0">
                <a:solidFill>
                  <a:sysClr val="windowText" lastClr="000000"/>
                </a:solidFill>
                <a:latin typeface="+mj-lt"/>
                <a:cs typeface="+mn-cs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 dirty="0">
                <a:solidFill>
                  <a:srgbClr val="FF0000"/>
                </a:solidFill>
                <a:latin typeface="+mj-lt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5F04FDE-8FEB-4BE1-BD93-1B44F55E9651}"/>
              </a:ext>
            </a:extLst>
          </p:cNvPr>
          <p:cNvGrpSpPr/>
          <p:nvPr/>
        </p:nvGrpSpPr>
        <p:grpSpPr>
          <a:xfrm>
            <a:off x="187896" y="2504471"/>
            <a:ext cx="8632576" cy="1621493"/>
            <a:chOff x="187896" y="2866518"/>
            <a:chExt cx="8632576" cy="1621493"/>
          </a:xfrm>
        </p:grpSpPr>
        <p:pic>
          <p:nvPicPr>
            <p:cNvPr id="27" name="Picture 2 3">
              <a:extLst>
                <a:ext uri="{FF2B5EF4-FFF2-40B4-BE49-F238E27FC236}">
                  <a16:creationId xmlns:a16="http://schemas.microsoft.com/office/drawing/2014/main" id="{4069BDB4-AE9A-4A2E-B16E-7EFCEFAAD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2198413" y="3267066"/>
              <a:ext cx="834887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2 4">
              <a:extLst>
                <a:ext uri="{FF2B5EF4-FFF2-40B4-BE49-F238E27FC236}">
                  <a16:creationId xmlns:a16="http://schemas.microsoft.com/office/drawing/2014/main" id="{D7AA8B8B-45BB-4F26-AC4E-87A99B114E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2292576" y="3420833"/>
              <a:ext cx="834887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2 5">
              <a:extLst>
                <a:ext uri="{FF2B5EF4-FFF2-40B4-BE49-F238E27FC236}">
                  <a16:creationId xmlns:a16="http://schemas.microsoft.com/office/drawing/2014/main" id="{0F3C2F1E-5BB3-456F-B9ED-7C98B3EDA7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2386739" y="3573611"/>
              <a:ext cx="834887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3964C14-C5B4-462B-AEBF-89981FA7AC80}"/>
                </a:ext>
              </a:extLst>
            </p:cNvPr>
            <p:cNvSpPr/>
            <p:nvPr/>
          </p:nvSpPr>
          <p:spPr>
            <a:xfrm>
              <a:off x="6466095" y="3286465"/>
              <a:ext cx="2354377" cy="69689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D8CFE2D-9C3B-4C04-8233-8897BD32394D}"/>
                </a:ext>
              </a:extLst>
            </p:cNvPr>
            <p:cNvSpPr/>
            <p:nvPr/>
          </p:nvSpPr>
          <p:spPr>
            <a:xfrm rot="16200000">
              <a:off x="5679463" y="3304637"/>
              <a:ext cx="11840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>
                  <a:solidFill>
                    <a:sysClr val="windowText" lastClr="000000"/>
                  </a:solidFill>
                  <a:latin typeface="+mj-lt"/>
                  <a:cs typeface="+mn-cs"/>
                </a:rPr>
                <a:t>samples</a:t>
              </a:r>
              <a:endParaRPr lang="en-US" sz="1400" b="1" kern="0" dirty="0">
                <a:solidFill>
                  <a:srgbClr val="FF0000"/>
                </a:solidFill>
                <a:latin typeface="+mj-lt"/>
                <a:cs typeface="+mn-cs"/>
              </a:endParaRPr>
            </a:p>
          </p:txBody>
        </p:sp>
        <p:pic>
          <p:nvPicPr>
            <p:cNvPr id="45" name="Picture 2 6" descr="C:\Users\gozg\Pictures\rats food.jpg">
              <a:extLst>
                <a:ext uri="{FF2B5EF4-FFF2-40B4-BE49-F238E27FC236}">
                  <a16:creationId xmlns:a16="http://schemas.microsoft.com/office/drawing/2014/main" id="{7801AB48-D892-4EE0-9519-8DDF9FF135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896" y="3149352"/>
              <a:ext cx="1269521" cy="1005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2 7" descr="C:\Users\gozg\Pictures\rats food.jpg">
              <a:extLst>
                <a:ext uri="{FF2B5EF4-FFF2-40B4-BE49-F238E27FC236}">
                  <a16:creationId xmlns:a16="http://schemas.microsoft.com/office/drawing/2014/main" id="{7723C096-BC84-4233-8FC2-606664E153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296" y="3301752"/>
              <a:ext cx="1269521" cy="1005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2 8" descr="C:\Users\gozg\Pictures\rats food.jpg">
              <a:extLst>
                <a:ext uri="{FF2B5EF4-FFF2-40B4-BE49-F238E27FC236}">
                  <a16:creationId xmlns:a16="http://schemas.microsoft.com/office/drawing/2014/main" id="{631E9A05-E502-45C9-96E0-21743205E7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696" y="3454152"/>
              <a:ext cx="1269521" cy="1005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90780A-8037-411E-B857-24E8614BD9D4}"/>
              </a:ext>
            </a:extLst>
          </p:cNvPr>
          <p:cNvGrpSpPr/>
          <p:nvPr/>
        </p:nvGrpSpPr>
        <p:grpSpPr>
          <a:xfrm>
            <a:off x="6819747" y="3106177"/>
            <a:ext cx="1729079" cy="1186919"/>
            <a:chOff x="6819747" y="3468224"/>
            <a:chExt cx="1729079" cy="1186919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718B7D7-9D1C-4BB9-84DC-02B575DC4B99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8" cstate="print">
              <a:lum bright="70000" contrast="-70000"/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6784" y="3468224"/>
              <a:ext cx="235005" cy="204765"/>
            </a:xfrm>
            <a:prstGeom prst="rect">
              <a:avLst/>
            </a:prstGeom>
            <a:noFill/>
            <a:ln/>
            <a:effectLst/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5D00C0B-335D-4BB8-965E-0466FD990C67}"/>
                </a:ext>
              </a:extLst>
            </p:cNvPr>
            <p:cNvGrpSpPr/>
            <p:nvPr/>
          </p:nvGrpSpPr>
          <p:grpSpPr>
            <a:xfrm>
              <a:off x="6819747" y="4070368"/>
              <a:ext cx="1729079" cy="584775"/>
              <a:chOff x="4080979" y="3566137"/>
              <a:chExt cx="1729079" cy="584775"/>
            </a:xfrm>
          </p:grpSpPr>
          <p:pic>
            <p:nvPicPr>
              <p:cNvPr id="60" name="Picture 59" descr="txp_fig">
                <a:extLst>
                  <a:ext uri="{FF2B5EF4-FFF2-40B4-BE49-F238E27FC236}">
                    <a16:creationId xmlns:a16="http://schemas.microsoft.com/office/drawing/2014/main" id="{0CFFE144-6E2C-4F76-9BEC-98422ACE062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4080979" y="3782161"/>
                <a:ext cx="229799" cy="191499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D8F38837-010D-4D38-B66C-6E81C77B186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5817" y="3710153"/>
                <a:ext cx="794241" cy="260407"/>
              </a:xfrm>
              <a:prstGeom prst="rect">
                <a:avLst/>
              </a:prstGeom>
              <a:noFill/>
              <a:ln/>
              <a:effectLst/>
            </p:spPr>
          </p:pic>
          <p:sp>
            <p:nvSpPr>
              <p:cNvPr id="62" name="Text Box 22 2">
                <a:extLst>
                  <a:ext uri="{FF2B5EF4-FFF2-40B4-BE49-F238E27FC236}">
                    <a16:creationId xmlns:a16="http://schemas.microsoft.com/office/drawing/2014/main" id="{72808E4E-7955-4384-8327-5A8AA54E1E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38991" y="3566137"/>
                <a:ext cx="521297" cy="584775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200" dirty="0">
                    <a:solidFill>
                      <a:srgbClr val="000000"/>
                    </a:solidFill>
                  </a:rPr>
                  <a:t>=</a:t>
                </a:r>
                <a:endParaRPr lang="en-US" sz="3200" baseline="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69D7C8-73C5-4DAD-A4E5-1885C4F4CEDC}"/>
              </a:ext>
            </a:extLst>
          </p:cNvPr>
          <p:cNvGrpSpPr/>
          <p:nvPr/>
        </p:nvGrpSpPr>
        <p:grpSpPr>
          <a:xfrm>
            <a:off x="4283968" y="4797152"/>
            <a:ext cx="4850340" cy="1035591"/>
            <a:chOff x="4283968" y="4797152"/>
            <a:chExt cx="4850340" cy="103559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9265C7B-7CF4-4BC7-B413-AF7EC73DCBB9}"/>
                </a:ext>
              </a:extLst>
            </p:cNvPr>
            <p:cNvGrpSpPr/>
            <p:nvPr/>
          </p:nvGrpSpPr>
          <p:grpSpPr>
            <a:xfrm>
              <a:off x="4283968" y="4844051"/>
              <a:ext cx="3013632" cy="988692"/>
              <a:chOff x="4222664" y="2414009"/>
              <a:chExt cx="3013632" cy="988692"/>
            </a:xfrm>
          </p:grpSpPr>
          <p:sp>
            <p:nvSpPr>
              <p:cNvPr id="64" name="Text Box 22 1">
                <a:extLst>
                  <a:ext uri="{FF2B5EF4-FFF2-40B4-BE49-F238E27FC236}">
                    <a16:creationId xmlns:a16="http://schemas.microsoft.com/office/drawing/2014/main" id="{3A05F67B-5B7E-467B-87A6-36F6A13C3F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22664" y="2541863"/>
                <a:ext cx="484500" cy="539641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200" baseline="0" dirty="0">
                    <a:solidFill>
                      <a:srgbClr val="000000"/>
                    </a:solidFill>
                  </a:rPr>
                  <a:t>≈</a:t>
                </a: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9E8464F3-ABF1-4D6A-B1C3-DC4D81A88510}"/>
                  </a:ext>
                </a:extLst>
              </p:cNvPr>
              <p:cNvGrpSpPr/>
              <p:nvPr/>
            </p:nvGrpSpPr>
            <p:grpSpPr>
              <a:xfrm>
                <a:off x="5031500" y="2414009"/>
                <a:ext cx="2204796" cy="988692"/>
                <a:chOff x="5031500" y="2414009"/>
                <a:chExt cx="2204796" cy="988692"/>
              </a:xfrm>
            </p:grpSpPr>
            <p:sp>
              <p:nvSpPr>
                <p:cNvPr id="68" name="Rectangle 26 1">
                  <a:extLst>
                    <a:ext uri="{FF2B5EF4-FFF2-40B4-BE49-F238E27FC236}">
                      <a16:creationId xmlns:a16="http://schemas.microsoft.com/office/drawing/2014/main" id="{0801A23B-8B58-4E69-8E1C-832E51CA9F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1500" y="2716788"/>
                  <a:ext cx="89235" cy="621441"/>
                </a:xfrm>
                <a:prstGeom prst="rect">
                  <a:avLst/>
                </a:prstGeom>
                <a:solidFill>
                  <a:srgbClr val="595E48"/>
                </a:solidFill>
                <a:ln w="19050" cap="sq" algn="ctr">
                  <a:solidFill>
                    <a:srgbClr val="000066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Rectangle 29 1">
                  <a:extLst>
                    <a:ext uri="{FF2B5EF4-FFF2-40B4-BE49-F238E27FC236}">
                      <a16:creationId xmlns:a16="http://schemas.microsoft.com/office/drawing/2014/main" id="{8D68C83A-721B-480B-8077-907465BDE2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5346771" y="2296980"/>
                  <a:ext cx="82143" cy="609826"/>
                </a:xfrm>
                <a:prstGeom prst="rect">
                  <a:avLst/>
                </a:prstGeom>
                <a:solidFill>
                  <a:srgbClr val="D28C00"/>
                </a:solidFill>
                <a:ln w="19050" cap="sq" algn="ctr">
                  <a:solidFill>
                    <a:srgbClr val="000066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CCBB2FDF-5C52-4FDD-84A8-99914CA3AD4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21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76681" y="3261089"/>
                  <a:ext cx="220710" cy="141612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8CBE8351-D398-4509-A9CA-BE5E3E95A9D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2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6565" y="3250173"/>
                  <a:ext cx="226686" cy="141360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6F72220C-B5E8-4ACE-83FC-3B7AD4BE375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2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43268" y="2677418"/>
                  <a:ext cx="197926" cy="128275"/>
                </a:xfrm>
                <a:prstGeom prst="rect">
                  <a:avLst/>
                </a:prstGeom>
                <a:noFill/>
                <a:ln/>
                <a:effectLst/>
              </p:spPr>
            </p:pic>
            <p:sp>
              <p:nvSpPr>
                <p:cNvPr id="73" name="Rectangle 26 2 1">
                  <a:extLst>
                    <a:ext uri="{FF2B5EF4-FFF2-40B4-BE49-F238E27FC236}">
                      <a16:creationId xmlns:a16="http://schemas.microsoft.com/office/drawing/2014/main" id="{A0DD51BE-D6E2-4AF8-9AA4-77696E9651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43080" y="2716788"/>
                  <a:ext cx="89235" cy="621441"/>
                </a:xfrm>
                <a:prstGeom prst="rect">
                  <a:avLst/>
                </a:prstGeom>
                <a:solidFill>
                  <a:srgbClr val="595E48"/>
                </a:solidFill>
                <a:ln w="19050" cap="sq" algn="ctr">
                  <a:solidFill>
                    <a:srgbClr val="000066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Rectangle 29 2 1">
                  <a:extLst>
                    <a:ext uri="{FF2B5EF4-FFF2-40B4-BE49-F238E27FC236}">
                      <a16:creationId xmlns:a16="http://schemas.microsoft.com/office/drawing/2014/main" id="{D084BE3D-F5E9-4A0E-8521-5D43E2E210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6758351" y="2296980"/>
                  <a:ext cx="82143" cy="609826"/>
                </a:xfrm>
                <a:prstGeom prst="rect">
                  <a:avLst/>
                </a:prstGeom>
                <a:solidFill>
                  <a:srgbClr val="D28C00"/>
                </a:solidFill>
                <a:ln w="19050" cap="sq" algn="ctr">
                  <a:solidFill>
                    <a:srgbClr val="000066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Text Box 32">
                  <a:extLst>
                    <a:ext uri="{FF2B5EF4-FFF2-40B4-BE49-F238E27FC236}">
                      <a16:creationId xmlns:a16="http://schemas.microsoft.com/office/drawing/2014/main" id="{BDF80A30-DA79-4EAE-8050-6934865C3DE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68144" y="2414009"/>
                  <a:ext cx="310187" cy="369229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0" baseline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rPr>
                    <a:t>+</a:t>
                  </a:r>
                </a:p>
              </p:txBody>
            </p:sp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18BDCA49-F87C-4F51-9CA3-1C0538C1956E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32743" y="2686381"/>
                  <a:ext cx="203553" cy="128163"/>
                </a:xfrm>
                <a:prstGeom prst="rect">
                  <a:avLst/>
                </a:prstGeom>
                <a:noFill/>
                <a:ln/>
                <a:effectLst/>
              </p:spPr>
            </p:pic>
          </p:grp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180823C9-3319-4C11-9FAC-BDF76B06DB8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3338" y="2567309"/>
                <a:ext cx="212417" cy="134595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380B802A-6A9C-4C5C-931E-6A420D1D7C6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8184" y="2574326"/>
                <a:ext cx="218796" cy="134595"/>
              </a:xfrm>
              <a:prstGeom prst="rect">
                <a:avLst/>
              </a:prstGeom>
              <a:noFill/>
              <a:ln/>
              <a:effectLst/>
            </p:spPr>
          </p:pic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BF0E0C2-C87C-4E38-9236-FEA826B0045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511" y="5663904"/>
              <a:ext cx="268712" cy="149638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78" name="Rectangle 29 2 2">
              <a:extLst>
                <a:ext uri="{FF2B5EF4-FFF2-40B4-BE49-F238E27FC236}">
                  <a16:creationId xmlns:a16="http://schemas.microsoft.com/office/drawing/2014/main" id="{204D210A-3AAF-476B-9082-2A7EB9860C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664292" y="4710711"/>
              <a:ext cx="82143" cy="609826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A8F51B4-BD54-4636-8C96-DE191F76A48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480" y="5100112"/>
              <a:ext cx="241828" cy="135702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D0056A-BE83-4495-BC9B-BDE9E5835DE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126" y="4988057"/>
              <a:ext cx="260897" cy="142888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81" name="Rectangle 26 2 2">
              <a:extLst>
                <a:ext uri="{FF2B5EF4-FFF2-40B4-BE49-F238E27FC236}">
                  <a16:creationId xmlns:a16="http://schemas.microsoft.com/office/drawing/2014/main" id="{D6C71D81-200E-4A85-9DE4-7D0ADDF5B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4930" y="5111815"/>
              <a:ext cx="89235" cy="621441"/>
            </a:xfrm>
            <a:prstGeom prst="rect">
              <a:avLst/>
            </a:prstGeom>
            <a:solidFill>
              <a:srgbClr val="595E48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82" name="Text Box 32">
              <a:extLst>
                <a:ext uri="{FF2B5EF4-FFF2-40B4-BE49-F238E27FC236}">
                  <a16:creationId xmlns:a16="http://schemas.microsoft.com/office/drawing/2014/main" id="{F7F7893B-6213-4343-B693-ABE9795B62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6296" y="4869160"/>
              <a:ext cx="404278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0" baseline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+ </a:t>
              </a:r>
            </a:p>
          </p:txBody>
        </p:sp>
        <p:sp>
          <p:nvSpPr>
            <p:cNvPr id="83" name="Text Box 32">
              <a:extLst>
                <a:ext uri="{FF2B5EF4-FFF2-40B4-BE49-F238E27FC236}">
                  <a16:creationId xmlns:a16="http://schemas.microsoft.com/office/drawing/2014/main" id="{7A576DD9-5D4A-49AF-82B6-A9A4D3CD16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68122" y="4869160"/>
              <a:ext cx="404278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0" baseline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+ </a:t>
              </a:r>
            </a:p>
          </p:txBody>
        </p:sp>
        <p:sp>
          <p:nvSpPr>
            <p:cNvPr id="84" name="Text Box 32">
              <a:extLst>
                <a:ext uri="{FF2B5EF4-FFF2-40B4-BE49-F238E27FC236}">
                  <a16:creationId xmlns:a16="http://schemas.microsoft.com/office/drawing/2014/main" id="{AD4F513C-36DD-443F-83DC-20B674914F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2320" y="4797152"/>
              <a:ext cx="511679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…</a:t>
              </a:r>
              <a:r>
                <a:rPr lang="en-US" sz="2000" b="0" baseline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34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 1"/>
          <p:cNvSpPr>
            <a:spLocks noGrp="1"/>
          </p:cNvSpPr>
          <p:nvPr>
            <p:ph type="title"/>
          </p:nvPr>
        </p:nvSpPr>
        <p:spPr>
          <a:xfrm>
            <a:off x="-36512" y="188441"/>
            <a:ext cx="9649072" cy="576263"/>
          </a:xfrm>
        </p:spPr>
        <p:txBody>
          <a:bodyPr/>
          <a:lstStyle/>
          <a:p>
            <a:r>
              <a:rPr lang="en-US" sz="1700" b="1" dirty="0"/>
              <a:t>  </a:t>
            </a:r>
            <a:r>
              <a:rPr lang="en-US" sz="1700" kern="0" dirty="0">
                <a:solidFill>
                  <a:schemeClr val="tx2"/>
                </a:solidFill>
                <a:ea typeface="ＭＳ Ｐゴシック" pitchFamily="-65" charset="-128"/>
              </a:rPr>
              <a:t>Metabolomics</a:t>
            </a:r>
            <a:r>
              <a:rPr lang="en-US" sz="1700" b="1" dirty="0"/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CDAD0D-38B6-4557-8928-D66DB29D9E92}"/>
              </a:ext>
            </a:extLst>
          </p:cNvPr>
          <p:cNvSpPr/>
          <p:nvPr/>
        </p:nvSpPr>
        <p:spPr>
          <a:xfrm>
            <a:off x="35496" y="1842817"/>
            <a:ext cx="33195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>
                <a:solidFill>
                  <a:sysClr val="windowText" lastClr="000000"/>
                </a:solidFill>
                <a:latin typeface="+mj-lt"/>
                <a:cs typeface="+mn-cs"/>
              </a:rPr>
              <a:t>Some are fed with 10g apple while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>
                <a:solidFill>
                  <a:sysClr val="windowText" lastClr="000000"/>
                </a:solidFill>
                <a:latin typeface="+mj-lt"/>
              </a:rPr>
              <a:t>some are controls (no apple)</a:t>
            </a:r>
            <a:endParaRPr lang="en-US" sz="1400" kern="0" dirty="0">
              <a:solidFill>
                <a:srgbClr val="FF0000"/>
              </a:solidFill>
              <a:latin typeface="+mj-lt"/>
              <a:cs typeface="+mn-cs"/>
            </a:endParaRPr>
          </a:p>
        </p:txBody>
      </p:sp>
      <p:sp>
        <p:nvSpPr>
          <p:cNvPr id="21" name="Right Arrow 26">
            <a:extLst>
              <a:ext uri="{FF2B5EF4-FFF2-40B4-BE49-F238E27FC236}">
                <a16:creationId xmlns:a16="http://schemas.microsoft.com/office/drawing/2014/main" id="{D0DCF59A-F07B-407C-B60D-3FE6433EE257}"/>
              </a:ext>
            </a:extLst>
          </p:cNvPr>
          <p:cNvSpPr/>
          <p:nvPr/>
        </p:nvSpPr>
        <p:spPr>
          <a:xfrm>
            <a:off x="1619672" y="2922937"/>
            <a:ext cx="288032" cy="271699"/>
          </a:xfrm>
          <a:prstGeom prst="rightArrow">
            <a:avLst/>
          </a:prstGeom>
          <a:solidFill>
            <a:srgbClr val="901A1E"/>
          </a:solidFill>
          <a:ln>
            <a:solidFill>
              <a:srgbClr val="901A1E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 1" descr="C:\Users\gozg\Pictures\rats food.jpg">
            <a:extLst>
              <a:ext uri="{FF2B5EF4-FFF2-40B4-BE49-F238E27FC236}">
                <a16:creationId xmlns:a16="http://schemas.microsoft.com/office/drawing/2014/main" id="{4D388291-D147-44DF-9EF9-284CA126D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634905"/>
            <a:ext cx="1269521" cy="100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 2">
            <a:extLst>
              <a:ext uri="{FF2B5EF4-FFF2-40B4-BE49-F238E27FC236}">
                <a16:creationId xmlns:a16="http://schemas.microsoft.com/office/drawing/2014/main" id="{381275A7-F782-4CA6-A172-7F4F5AB0F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123728" y="2706913"/>
            <a:ext cx="83488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itle 1 2">
            <a:extLst>
              <a:ext uri="{FF2B5EF4-FFF2-40B4-BE49-F238E27FC236}">
                <a16:creationId xmlns:a16="http://schemas.microsoft.com/office/drawing/2014/main" id="{D3EEA038-69F2-4FD7-9043-2AFEC1F57458}"/>
              </a:ext>
            </a:extLst>
          </p:cNvPr>
          <p:cNvSpPr txBox="1">
            <a:spLocks/>
          </p:cNvSpPr>
          <p:nvPr/>
        </p:nvSpPr>
        <p:spPr bwMode="auto">
          <a:xfrm>
            <a:off x="179512" y="1124744"/>
            <a:ext cx="8352928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The goal is t</a:t>
            </a:r>
            <a:r>
              <a:rPr kumimoji="0" lang="en-US" sz="14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o </a:t>
            </a:r>
            <a:r>
              <a:rPr kumimoji="0" lang="en-US" sz="14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detect</a:t>
            </a:r>
            <a:r>
              <a:rPr kumimoji="0" lang="en-US" sz="14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a wide range of </a:t>
            </a:r>
            <a:r>
              <a:rPr kumimoji="0" lang="en-US" sz="14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metabolites</a:t>
            </a:r>
            <a:r>
              <a:rPr kumimoji="0" lang="en-US" sz="14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in biological samples, e.g., blood or urine, and </a:t>
            </a:r>
            <a:r>
              <a:rPr lang="en-US" sz="1400" kern="0" dirty="0">
                <a:solidFill>
                  <a:srgbClr val="000000"/>
                </a:solidFill>
                <a:latin typeface="+mj-lt"/>
                <a:cs typeface="+mj-cs"/>
              </a:rPr>
              <a:t>to </a:t>
            </a:r>
            <a:r>
              <a:rPr lang="en-US" sz="1400" b="1" kern="0" dirty="0">
                <a:solidFill>
                  <a:srgbClr val="000000"/>
                </a:solidFill>
                <a:latin typeface="+mj-lt"/>
                <a:cs typeface="+mj-cs"/>
              </a:rPr>
              <a:t>discover</a:t>
            </a:r>
            <a:r>
              <a:rPr lang="en-US" sz="1400" kern="0" dirty="0">
                <a:solidFill>
                  <a:srgbClr val="000000"/>
                </a:solidFill>
                <a:latin typeface="+mj-lt"/>
                <a:cs typeface="+mj-cs"/>
              </a:rPr>
              <a:t> the significant metabolic </a:t>
            </a:r>
            <a:r>
              <a:rPr lang="en-US" sz="1400" b="1" kern="0" dirty="0">
                <a:solidFill>
                  <a:srgbClr val="000000"/>
                </a:solidFill>
                <a:latin typeface="+mj-lt"/>
                <a:cs typeface="+mj-cs"/>
              </a:rPr>
              <a:t>biomarkers</a:t>
            </a:r>
            <a:r>
              <a:rPr kumimoji="0" lang="en-US" sz="14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related to certain conditions such as </a:t>
            </a:r>
            <a:r>
              <a:rPr lang="en-US" sz="1400" kern="0" dirty="0">
                <a:solidFill>
                  <a:srgbClr val="000000"/>
                </a:solidFill>
                <a:latin typeface="+mj-lt"/>
                <a:cs typeface="+mj-cs"/>
              </a:rPr>
              <a:t>food intake or various diseases.</a:t>
            </a:r>
            <a:endParaRPr kumimoji="0" lang="en-US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itchFamily="-65" charset="-128"/>
              <a:cs typeface="+mj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14B1EE9-F702-45A3-970F-5F168EAFC915}"/>
              </a:ext>
            </a:extLst>
          </p:cNvPr>
          <p:cNvGrpSpPr/>
          <p:nvPr/>
        </p:nvGrpSpPr>
        <p:grpSpPr>
          <a:xfrm>
            <a:off x="3296311" y="2130887"/>
            <a:ext cx="5524161" cy="1472561"/>
            <a:chOff x="3296311" y="2492934"/>
            <a:chExt cx="5524161" cy="1472561"/>
          </a:xfrm>
        </p:grpSpPr>
        <p:sp>
          <p:nvSpPr>
            <p:cNvPr id="24" name="Right Arrow 30 1">
              <a:extLst>
                <a:ext uri="{FF2B5EF4-FFF2-40B4-BE49-F238E27FC236}">
                  <a16:creationId xmlns:a16="http://schemas.microsoft.com/office/drawing/2014/main" id="{AF4E58C9-E170-4F15-BECF-1950A88A8A5D}"/>
                </a:ext>
              </a:extLst>
            </p:cNvPr>
            <p:cNvSpPr/>
            <p:nvPr/>
          </p:nvSpPr>
          <p:spPr>
            <a:xfrm>
              <a:off x="3347864" y="3356992"/>
              <a:ext cx="288032" cy="271699"/>
            </a:xfrm>
            <a:prstGeom prst="rightArrow">
              <a:avLst/>
            </a:prstGeom>
            <a:solidFill>
              <a:srgbClr val="901A1E"/>
            </a:solidFill>
            <a:ln>
              <a:solidFill>
                <a:srgbClr val="901A1E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11">
              <a:extLst>
                <a:ext uri="{FF2B5EF4-FFF2-40B4-BE49-F238E27FC236}">
                  <a16:creationId xmlns:a16="http://schemas.microsoft.com/office/drawing/2014/main" id="{4161432A-ED5B-4A3B-AC77-0A5CFA910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9" t="20103" r="7530" b="5440"/>
            <a:stretch>
              <a:fillRect/>
            </a:stretch>
          </p:blipFill>
          <p:spPr bwMode="auto">
            <a:xfrm>
              <a:off x="3812255" y="3147871"/>
              <a:ext cx="1800200" cy="817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Right Arrow 30 2">
              <a:extLst>
                <a:ext uri="{FF2B5EF4-FFF2-40B4-BE49-F238E27FC236}">
                  <a16:creationId xmlns:a16="http://schemas.microsoft.com/office/drawing/2014/main" id="{0476940F-1032-4374-9B45-30AA93AA0DF8}"/>
                </a:ext>
              </a:extLst>
            </p:cNvPr>
            <p:cNvSpPr/>
            <p:nvPr/>
          </p:nvSpPr>
          <p:spPr>
            <a:xfrm>
              <a:off x="5724128" y="3356992"/>
              <a:ext cx="288032" cy="271699"/>
            </a:xfrm>
            <a:prstGeom prst="rightArrow">
              <a:avLst/>
            </a:prstGeom>
            <a:solidFill>
              <a:srgbClr val="901A1E"/>
            </a:solidFill>
            <a:ln>
              <a:solidFill>
                <a:srgbClr val="901A1E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C21E643-67AD-4BAA-9611-524E62792093}"/>
                </a:ext>
              </a:extLst>
            </p:cNvPr>
            <p:cNvSpPr/>
            <p:nvPr/>
          </p:nvSpPr>
          <p:spPr>
            <a:xfrm>
              <a:off x="6466095" y="3134065"/>
              <a:ext cx="2354377" cy="15091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633D553-3637-40BD-8E2A-34EA8DEB659C}"/>
                </a:ext>
              </a:extLst>
            </p:cNvPr>
            <p:cNvSpPr/>
            <p:nvPr/>
          </p:nvSpPr>
          <p:spPr>
            <a:xfrm>
              <a:off x="7092280" y="2761183"/>
              <a:ext cx="11840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>
                  <a:solidFill>
                    <a:sysClr val="windowText" lastClr="000000"/>
                  </a:solidFill>
                  <a:latin typeface="+mj-lt"/>
                  <a:cs typeface="+mn-cs"/>
                </a:rPr>
                <a:t>features</a:t>
              </a:r>
              <a:endParaRPr lang="en-US" sz="1400" b="1" kern="0" dirty="0">
                <a:solidFill>
                  <a:srgbClr val="FF0000"/>
                </a:solidFill>
                <a:latin typeface="+mj-lt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AA287C0-F1BF-4640-B897-1D2269949EB9}"/>
                </a:ext>
              </a:extLst>
            </p:cNvPr>
            <p:cNvSpPr/>
            <p:nvPr/>
          </p:nvSpPr>
          <p:spPr>
            <a:xfrm>
              <a:off x="3296311" y="2492934"/>
              <a:ext cx="270673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solidFill>
                    <a:sysClr val="windowText" lastClr="000000"/>
                  </a:solidFill>
                  <a:latin typeface="+mj-lt"/>
                  <a:cs typeface="+mn-cs"/>
                </a:rPr>
                <a:t>Liquid Chromatography-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solidFill>
                    <a:sysClr val="windowText" lastClr="000000"/>
                  </a:solidFill>
                  <a:latin typeface="+mj-lt"/>
                </a:rPr>
                <a:t>Mass Spectrometry (LC-MS)</a:t>
              </a:r>
              <a:endParaRPr lang="en-US" sz="1400" kern="0" dirty="0">
                <a:solidFill>
                  <a:sysClr val="windowText" lastClr="000000"/>
                </a:solidFill>
                <a:latin typeface="+mj-lt"/>
                <a:cs typeface="+mn-cs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 dirty="0">
                <a:solidFill>
                  <a:srgbClr val="FF0000"/>
                </a:solidFill>
                <a:latin typeface="+mj-lt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5F04FDE-8FEB-4BE1-BD93-1B44F55E9651}"/>
              </a:ext>
            </a:extLst>
          </p:cNvPr>
          <p:cNvGrpSpPr/>
          <p:nvPr/>
        </p:nvGrpSpPr>
        <p:grpSpPr>
          <a:xfrm>
            <a:off x="187896" y="2504471"/>
            <a:ext cx="8632576" cy="1621493"/>
            <a:chOff x="187896" y="2866518"/>
            <a:chExt cx="8632576" cy="1621493"/>
          </a:xfrm>
        </p:grpSpPr>
        <p:pic>
          <p:nvPicPr>
            <p:cNvPr id="27" name="Picture 2 3">
              <a:extLst>
                <a:ext uri="{FF2B5EF4-FFF2-40B4-BE49-F238E27FC236}">
                  <a16:creationId xmlns:a16="http://schemas.microsoft.com/office/drawing/2014/main" id="{4069BDB4-AE9A-4A2E-B16E-7EFCEFAAD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198413" y="3267066"/>
              <a:ext cx="834887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2 4">
              <a:extLst>
                <a:ext uri="{FF2B5EF4-FFF2-40B4-BE49-F238E27FC236}">
                  <a16:creationId xmlns:a16="http://schemas.microsoft.com/office/drawing/2014/main" id="{D7AA8B8B-45BB-4F26-AC4E-87A99B114E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292576" y="3420833"/>
              <a:ext cx="834887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2 5">
              <a:extLst>
                <a:ext uri="{FF2B5EF4-FFF2-40B4-BE49-F238E27FC236}">
                  <a16:creationId xmlns:a16="http://schemas.microsoft.com/office/drawing/2014/main" id="{0F3C2F1E-5BB3-456F-B9ED-7C98B3EDA7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386739" y="3573611"/>
              <a:ext cx="834887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3964C14-C5B4-462B-AEBF-89981FA7AC80}"/>
                </a:ext>
              </a:extLst>
            </p:cNvPr>
            <p:cNvSpPr/>
            <p:nvPr/>
          </p:nvSpPr>
          <p:spPr>
            <a:xfrm>
              <a:off x="6466095" y="3286465"/>
              <a:ext cx="2354377" cy="69689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D8CFE2D-9C3B-4C04-8233-8897BD32394D}"/>
                </a:ext>
              </a:extLst>
            </p:cNvPr>
            <p:cNvSpPr/>
            <p:nvPr/>
          </p:nvSpPr>
          <p:spPr>
            <a:xfrm rot="16200000">
              <a:off x="5679463" y="3304637"/>
              <a:ext cx="11840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>
                  <a:solidFill>
                    <a:sysClr val="windowText" lastClr="000000"/>
                  </a:solidFill>
                  <a:latin typeface="+mj-lt"/>
                  <a:cs typeface="+mn-cs"/>
                </a:rPr>
                <a:t>samples</a:t>
              </a:r>
              <a:endParaRPr lang="en-US" sz="1400" b="1" kern="0" dirty="0">
                <a:solidFill>
                  <a:srgbClr val="FF0000"/>
                </a:solidFill>
                <a:latin typeface="+mj-lt"/>
                <a:cs typeface="+mn-cs"/>
              </a:endParaRPr>
            </a:p>
          </p:txBody>
        </p:sp>
        <p:pic>
          <p:nvPicPr>
            <p:cNvPr id="45" name="Picture 2 6" descr="C:\Users\gozg\Pictures\rats food.jpg">
              <a:extLst>
                <a:ext uri="{FF2B5EF4-FFF2-40B4-BE49-F238E27FC236}">
                  <a16:creationId xmlns:a16="http://schemas.microsoft.com/office/drawing/2014/main" id="{7801AB48-D892-4EE0-9519-8DDF9FF135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896" y="3149352"/>
              <a:ext cx="1269521" cy="1005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2 7" descr="C:\Users\gozg\Pictures\rats food.jpg">
              <a:extLst>
                <a:ext uri="{FF2B5EF4-FFF2-40B4-BE49-F238E27FC236}">
                  <a16:creationId xmlns:a16="http://schemas.microsoft.com/office/drawing/2014/main" id="{7723C096-BC84-4233-8FC2-606664E153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296" y="3301752"/>
              <a:ext cx="1269521" cy="1005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2 8" descr="C:\Users\gozg\Pictures\rats food.jpg">
              <a:extLst>
                <a:ext uri="{FF2B5EF4-FFF2-40B4-BE49-F238E27FC236}">
                  <a16:creationId xmlns:a16="http://schemas.microsoft.com/office/drawing/2014/main" id="{631E9A05-E502-45C9-96E0-21743205E7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696" y="3454152"/>
              <a:ext cx="1269521" cy="1005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90780A-8037-411E-B857-24E8614BD9D4}"/>
              </a:ext>
            </a:extLst>
          </p:cNvPr>
          <p:cNvGrpSpPr/>
          <p:nvPr/>
        </p:nvGrpSpPr>
        <p:grpSpPr>
          <a:xfrm>
            <a:off x="6819747" y="3106177"/>
            <a:ext cx="1729079" cy="1186919"/>
            <a:chOff x="6819747" y="3468224"/>
            <a:chExt cx="1729079" cy="1186919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718B7D7-9D1C-4BB9-84DC-02B575DC4B9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lum bright="70000" contrast="-70000"/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6784" y="3468224"/>
              <a:ext cx="235005" cy="204765"/>
            </a:xfrm>
            <a:prstGeom prst="rect">
              <a:avLst/>
            </a:prstGeom>
            <a:noFill/>
            <a:ln/>
            <a:effectLst/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5D00C0B-335D-4BB8-965E-0466FD990C67}"/>
                </a:ext>
              </a:extLst>
            </p:cNvPr>
            <p:cNvGrpSpPr/>
            <p:nvPr/>
          </p:nvGrpSpPr>
          <p:grpSpPr>
            <a:xfrm>
              <a:off x="6819747" y="4070368"/>
              <a:ext cx="1729079" cy="584775"/>
              <a:chOff x="4080979" y="3566137"/>
              <a:chExt cx="1729079" cy="584775"/>
            </a:xfrm>
          </p:grpSpPr>
          <p:pic>
            <p:nvPicPr>
              <p:cNvPr id="60" name="Picture 59" descr="txp_fig">
                <a:extLst>
                  <a:ext uri="{FF2B5EF4-FFF2-40B4-BE49-F238E27FC236}">
                    <a16:creationId xmlns:a16="http://schemas.microsoft.com/office/drawing/2014/main" id="{0CFFE144-6E2C-4F76-9BEC-98422ACE062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4080979" y="3782161"/>
                <a:ext cx="229799" cy="191499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D8F38837-010D-4D38-B66C-6E81C77B186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5817" y="3710153"/>
                <a:ext cx="794241" cy="260407"/>
              </a:xfrm>
              <a:prstGeom prst="rect">
                <a:avLst/>
              </a:prstGeom>
              <a:noFill/>
              <a:ln/>
              <a:effectLst/>
            </p:spPr>
          </p:pic>
          <p:sp>
            <p:nvSpPr>
              <p:cNvPr id="62" name="Text Box 22 2">
                <a:extLst>
                  <a:ext uri="{FF2B5EF4-FFF2-40B4-BE49-F238E27FC236}">
                    <a16:creationId xmlns:a16="http://schemas.microsoft.com/office/drawing/2014/main" id="{72808E4E-7955-4384-8327-5A8AA54E1E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38991" y="3566137"/>
                <a:ext cx="521297" cy="584775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200" dirty="0">
                    <a:solidFill>
                      <a:srgbClr val="000000"/>
                    </a:solidFill>
                  </a:rPr>
                  <a:t>=</a:t>
                </a:r>
                <a:endParaRPr lang="en-US" sz="3200" baseline="0" dirty="0">
                  <a:solidFill>
                    <a:srgbClr val="000000"/>
                  </a:solidFill>
                </a:endParaRP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2C67038-24AC-46F6-99FC-25EDB3176E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5536" y="4149080"/>
            <a:ext cx="3337200" cy="250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AC8C8B-5C61-425B-84F3-83A3B29D04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374" y="6513068"/>
            <a:ext cx="229003" cy="143526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CBA51-EA0B-4140-8ABB-B873C9D8FDD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93" y="5368020"/>
            <a:ext cx="232192" cy="141612"/>
          </a:xfrm>
          <a:prstGeom prst="rect">
            <a:avLst/>
          </a:prstGeom>
          <a:noFill/>
          <a:ln/>
          <a:effectLst/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2D1E679D-1D65-46E3-BEF0-569876D5892A}"/>
              </a:ext>
            </a:extLst>
          </p:cNvPr>
          <p:cNvSpPr txBox="1"/>
          <p:nvPr/>
        </p:nvSpPr>
        <p:spPr>
          <a:xfrm>
            <a:off x="4499992" y="4840257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rgbClr val="901A1E"/>
                </a:solidFill>
              </a:rPr>
              <a:t>You may then check the corresponding columns in </a:t>
            </a:r>
            <a:r>
              <a:rPr lang="en-US" sz="1400" b="1" dirty="0">
                <a:solidFill>
                  <a:srgbClr val="901A1E"/>
                </a:solidFill>
              </a:rPr>
              <a:t>V </a:t>
            </a:r>
            <a:r>
              <a:rPr lang="en-US" sz="1400" b="1" i="1" dirty="0">
                <a:solidFill>
                  <a:srgbClr val="901A1E"/>
                </a:solidFill>
              </a:rPr>
              <a:t>to discover the metabolites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B46FDE9-3A48-4758-883B-55C40A4E5DBD}"/>
              </a:ext>
            </a:extLst>
          </p:cNvPr>
          <p:cNvSpPr txBox="1"/>
          <p:nvPr/>
        </p:nvSpPr>
        <p:spPr>
          <a:xfrm>
            <a:off x="249924" y="779019"/>
            <a:ext cx="37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901A1E"/>
                </a:solidFill>
              </a:rPr>
              <a:t>Tool: Singular Value Decomposition</a:t>
            </a:r>
          </a:p>
        </p:txBody>
      </p:sp>
    </p:spTree>
    <p:extLst>
      <p:ext uri="{BB962C8B-B14F-4D97-AF65-F5344CB8AC3E}">
        <p14:creationId xmlns:p14="http://schemas.microsoft.com/office/powerpoint/2010/main" val="30447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-36512" y="260648"/>
            <a:ext cx="91805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</a:t>
            </a:r>
            <a:r>
              <a:rPr lang="en-US" sz="1700" b="1" kern="0" noProof="0" dirty="0">
                <a:solidFill>
                  <a:schemeClr val="tx2"/>
                </a:solidFill>
                <a:latin typeface="+mj-lt"/>
                <a:cs typeface="+mj-cs"/>
              </a:rPr>
              <a:t>   Matrix factorizations are not unique!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ＭＳ Ｐゴシック" pitchFamily="-65" charset="-128"/>
              <a:cs typeface="+mj-cs"/>
            </a:endParaRP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065" y="3429000"/>
            <a:ext cx="1457223" cy="320040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861048"/>
            <a:ext cx="2313432" cy="867919"/>
          </a:xfrm>
          <a:prstGeom prst="rect">
            <a:avLst/>
          </a:prstGeom>
          <a:noFill/>
          <a:ln/>
          <a:effectLst/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58403" y="2881536"/>
            <a:ext cx="2153557" cy="317348"/>
          </a:xfrm>
          <a:prstGeom prst="rect">
            <a:avLst/>
          </a:prstGeom>
          <a:noFill/>
          <a:ln/>
          <a:effectLst/>
        </p:spPr>
      </p:pic>
      <p:pic>
        <p:nvPicPr>
          <p:cNvPr id="58" name="Picture 5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730256" y="2924195"/>
            <a:ext cx="2073992" cy="317381"/>
          </a:xfrm>
          <a:prstGeom prst="rect">
            <a:avLst/>
          </a:prstGeom>
          <a:noFill/>
          <a:ln/>
          <a:effectLst/>
        </p:spPr>
      </p:pic>
      <p:grpSp>
        <p:nvGrpSpPr>
          <p:cNvPr id="2" name="Group 1"/>
          <p:cNvGrpSpPr/>
          <p:nvPr/>
        </p:nvGrpSpPr>
        <p:grpSpPr>
          <a:xfrm>
            <a:off x="1851664" y="882724"/>
            <a:ext cx="2432304" cy="1826196"/>
            <a:chOff x="1851664" y="882724"/>
            <a:chExt cx="2432304" cy="182619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851664" y="882724"/>
              <a:ext cx="2432304" cy="182619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8160" y="1484784"/>
              <a:ext cx="191712" cy="13277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7744" y="1556792"/>
              <a:ext cx="197666" cy="132770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3" name="Group 2"/>
          <p:cNvGrpSpPr/>
          <p:nvPr/>
        </p:nvGrpSpPr>
        <p:grpSpPr>
          <a:xfrm>
            <a:off x="4686310" y="952128"/>
            <a:ext cx="2435772" cy="1828800"/>
            <a:chOff x="4686310" y="907971"/>
            <a:chExt cx="2435772" cy="18288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686310" y="907971"/>
              <a:ext cx="2435772" cy="18288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480" y="2276873"/>
              <a:ext cx="213146" cy="182187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6" name="Picture 1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72" y="1709193"/>
              <a:ext cx="207192" cy="182187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2052" name="Group 2051"/>
          <p:cNvGrpSpPr/>
          <p:nvPr/>
        </p:nvGrpSpPr>
        <p:grpSpPr>
          <a:xfrm>
            <a:off x="1923672" y="4832664"/>
            <a:ext cx="5240616" cy="1836696"/>
            <a:chOff x="1923672" y="4832664"/>
            <a:chExt cx="5240616" cy="183669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923672" y="4843164"/>
              <a:ext cx="2432304" cy="1826196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816" y="6176550"/>
              <a:ext cx="191712" cy="164921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4134" y="5312454"/>
              <a:ext cx="197666" cy="164921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4731984" y="4832664"/>
              <a:ext cx="2432304" cy="1826196"/>
            </a:xfrm>
            <a:prstGeom prst="rect">
              <a:avLst/>
            </a:prstGeom>
          </p:spPr>
        </p:pic>
        <p:pic>
          <p:nvPicPr>
            <p:cNvPr id="2049" name="Picture 204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144" y="6093296"/>
              <a:ext cx="213146" cy="216124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048" name="Picture 204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4702" y="5343430"/>
              <a:ext cx="207192" cy="216124"/>
            </a:xfrm>
            <a:prstGeom prst="rect">
              <a:avLst/>
            </a:prstGeom>
            <a:noFill/>
            <a:ln/>
            <a:effectLst/>
          </p:spPr>
        </p:pic>
      </p:grpSp>
    </p:spTree>
    <p:extLst>
      <p:ext uri="{BB962C8B-B14F-4D97-AF65-F5344CB8AC3E}">
        <p14:creationId xmlns:p14="http://schemas.microsoft.com/office/powerpoint/2010/main" val="38714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A85CE69-9147-4C52-BA85-061438CF0410}"/>
              </a:ext>
            </a:extLst>
          </p:cNvPr>
          <p:cNvSpPr/>
          <p:nvPr/>
        </p:nvSpPr>
        <p:spPr>
          <a:xfrm>
            <a:off x="7373590" y="6210504"/>
            <a:ext cx="1685521" cy="647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-36512" y="260648"/>
            <a:ext cx="91805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 </a:t>
            </a: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Uniqueness is an issue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ＭＳ Ｐゴシック" pitchFamily="-65" charset="-128"/>
              <a:cs typeface="+mj-cs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117376" y="2536304"/>
            <a:ext cx="2438400" cy="1828800"/>
            <a:chOff x="1691680" y="3140968"/>
            <a:chExt cx="2438400" cy="18288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691680" y="3140968"/>
              <a:ext cx="2438400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19" descr="txp_fig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2915816" y="3645024"/>
              <a:ext cx="228580" cy="171606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3" name="Picture 22" descr="txp_fi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2195736" y="3861048"/>
              <a:ext cx="240249" cy="171606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3" name="Group 33"/>
          <p:cNvGrpSpPr/>
          <p:nvPr/>
        </p:nvGrpSpPr>
        <p:grpSpPr>
          <a:xfrm>
            <a:off x="117376" y="4869160"/>
            <a:ext cx="2438400" cy="1828800"/>
            <a:chOff x="35496" y="3573016"/>
            <a:chExt cx="2438400" cy="18288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35496" y="3573016"/>
              <a:ext cx="2438400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6" name="Picture 35" descr="txp_fi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1410360" y="4049482"/>
              <a:ext cx="251667" cy="228352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35" name="Picture 34" descr="txp_fi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888265" y="3789040"/>
              <a:ext cx="262901" cy="228580"/>
            </a:xfrm>
            <a:prstGeom prst="rect">
              <a:avLst/>
            </a:prstGeom>
            <a:noFill/>
            <a:ln/>
            <a:effectLst/>
          </p:spPr>
        </p:pic>
      </p:grpSp>
      <p:pic>
        <p:nvPicPr>
          <p:cNvPr id="40" name="Picture 3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705475" y="2655168"/>
            <a:ext cx="1274909" cy="287883"/>
          </a:xfrm>
          <a:prstGeom prst="rect">
            <a:avLst/>
          </a:prstGeom>
          <a:noFill/>
          <a:ln/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820144" y="3015208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Rectangle 3"/>
          <p:cNvSpPr txBox="1">
            <a:spLocks noChangeArrowheads="1"/>
          </p:cNvSpPr>
          <p:nvPr/>
        </p:nvSpPr>
        <p:spPr bwMode="auto">
          <a:xfrm>
            <a:off x="0" y="1844824"/>
            <a:ext cx="233975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u="none" strike="noStrike" kern="0" cap="none" spc="0" normalizeH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True factors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3131840" y="2132856"/>
            <a:ext cx="233975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u="none" strike="noStrike" kern="0" cap="none" spc="0" normalizeH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Data matrix</a:t>
            </a:r>
          </a:p>
        </p:txBody>
      </p:sp>
      <p:pic>
        <p:nvPicPr>
          <p:cNvPr id="32" name="Picture 3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51520" y="2276872"/>
            <a:ext cx="2153557" cy="317348"/>
          </a:xfrm>
          <a:prstGeom prst="rect">
            <a:avLst/>
          </a:prstGeom>
          <a:noFill/>
          <a:ln/>
          <a:effectLst/>
        </p:spPr>
      </p:pic>
      <p:pic>
        <p:nvPicPr>
          <p:cNvPr id="33" name="Picture 32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51520" y="4653136"/>
            <a:ext cx="2073992" cy="317381"/>
          </a:xfrm>
          <a:prstGeom prst="rect">
            <a:avLst/>
          </a:prstGeom>
          <a:noFill/>
          <a:ln/>
          <a:effectLst/>
        </p:spPr>
      </p:pic>
      <p:pic>
        <p:nvPicPr>
          <p:cNvPr id="41" name="Picture 4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444206" y="476672"/>
            <a:ext cx="4304258" cy="287883"/>
          </a:xfrm>
          <a:prstGeom prst="rect">
            <a:avLst/>
          </a:prstGeom>
          <a:noFill/>
          <a:ln/>
          <a:effectLst/>
        </p:spPr>
      </p:pic>
      <p:sp>
        <p:nvSpPr>
          <p:cNvPr id="43" name="Rectangle 3"/>
          <p:cNvSpPr txBox="1">
            <a:spLocks noChangeArrowheads="1"/>
          </p:cNvSpPr>
          <p:nvPr/>
        </p:nvSpPr>
        <p:spPr bwMode="auto">
          <a:xfrm>
            <a:off x="108520" y="1023392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Constraints are used to deal with the uniqueness problem, e.g., 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SVD. However, factorizations with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constraints may not be meaningful in terms of the application. </a:t>
            </a:r>
            <a:endParaRPr kumimoji="0" lang="en-US" sz="1400" b="1" u="none" strike="noStrike" kern="0" cap="none" spc="0" normalizeH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ＭＳ Ｐゴシック" pitchFamily="-65" charset="-128"/>
              <a:cs typeface="+mn-cs"/>
            </a:endParaRPr>
          </a:p>
        </p:txBody>
      </p:sp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-36512" y="1556792"/>
            <a:ext cx="233975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u="none" strike="noStrike" kern="0" cap="none" spc="0" normalizeH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 </a:t>
            </a: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 bwMode="auto">
          <a:xfrm>
            <a:off x="3131840" y="5445224"/>
            <a:ext cx="269979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u="none" strike="noStrike" kern="0" cap="none" spc="0" normalizeH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Given  X, can we recover  the true factors?</a:t>
            </a:r>
          </a:p>
        </p:txBody>
      </p:sp>
      <p:grpSp>
        <p:nvGrpSpPr>
          <p:cNvPr id="4" name="Group 48"/>
          <p:cNvGrpSpPr/>
          <p:nvPr/>
        </p:nvGrpSpPr>
        <p:grpSpPr>
          <a:xfrm>
            <a:off x="6382072" y="1844824"/>
            <a:ext cx="2473896" cy="4853136"/>
            <a:chOff x="6382072" y="1844824"/>
            <a:chExt cx="2473896" cy="4853136"/>
          </a:xfrm>
        </p:grpSpPr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6516216" y="1844824"/>
              <a:ext cx="2339752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u="none" strike="noStrike" kern="0" cap="none" spc="0" normalizeH="0" noProof="0" dirty="0">
                  <a:ln>
                    <a:noFill/>
                  </a:ln>
                  <a:solidFill>
                    <a:srgbClr val="901A1E"/>
                  </a:solidFill>
                  <a:effectLst/>
                  <a:uLnTx/>
                  <a:uFillTx/>
                  <a:latin typeface="+mn-lt"/>
                  <a:ea typeface="ＭＳ Ｐゴシック" pitchFamily="-65" charset="-128"/>
                  <a:cs typeface="+mn-cs"/>
                </a:rPr>
                <a:t>SVD captures…</a:t>
              </a:r>
            </a:p>
          </p:txBody>
        </p:sp>
        <p:grpSp>
          <p:nvGrpSpPr>
            <p:cNvPr id="5" name="Group 47"/>
            <p:cNvGrpSpPr/>
            <p:nvPr/>
          </p:nvGrpSpPr>
          <p:grpSpPr>
            <a:xfrm>
              <a:off x="6382072" y="2708920"/>
              <a:ext cx="2438400" cy="1828800"/>
              <a:chOff x="6382072" y="2564904"/>
              <a:chExt cx="2438400" cy="1828800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27" cstate="print"/>
              <a:srcRect/>
              <a:stretch>
                <a:fillRect/>
              </a:stretch>
            </p:blipFill>
            <p:spPr bwMode="auto">
              <a:xfrm>
                <a:off x="6382072" y="2564904"/>
                <a:ext cx="2438400" cy="18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4" name="Picture 23" descr="txp_fig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6804248" y="3717032"/>
                <a:ext cx="251667" cy="159777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25" name="Picture 24" descr="txp_fig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7308304" y="3212976"/>
                <a:ext cx="262901" cy="159937"/>
              </a:xfrm>
              <a:prstGeom prst="rect">
                <a:avLst/>
              </a:prstGeom>
              <a:noFill/>
              <a:ln/>
              <a:effectLst/>
            </p:spPr>
          </p:pic>
        </p:grpSp>
        <p:pic>
          <p:nvPicPr>
            <p:cNvPr id="31" name="Picture 30" descr="txp_fi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6574874" y="2277020"/>
              <a:ext cx="2165704" cy="287884"/>
            </a:xfrm>
            <a:prstGeom prst="rect">
              <a:avLst/>
            </a:prstGeom>
            <a:noFill/>
            <a:ln/>
            <a:effectLst/>
          </p:spPr>
        </p:pic>
        <p:grpSp>
          <p:nvGrpSpPr>
            <p:cNvPr id="7" name="Group 46"/>
            <p:cNvGrpSpPr/>
            <p:nvPr/>
          </p:nvGrpSpPr>
          <p:grpSpPr>
            <a:xfrm>
              <a:off x="6382072" y="4869160"/>
              <a:ext cx="2438400" cy="1828800"/>
              <a:chOff x="6372200" y="4221088"/>
              <a:chExt cx="2438400" cy="1828800"/>
            </a:xfrm>
          </p:grpSpPr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31" cstate="print"/>
              <a:srcRect/>
              <a:stretch>
                <a:fillRect/>
              </a:stretch>
            </p:blipFill>
            <p:spPr bwMode="auto">
              <a:xfrm>
                <a:off x="6372200" y="4221088"/>
                <a:ext cx="2438400" cy="18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8" name="Picture 27" descr="txp_fig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7092165" y="5661248"/>
                <a:ext cx="251896" cy="159923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29" name="Picture 28" descr="txp_fig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7236410" y="4725144"/>
                <a:ext cx="262673" cy="159798"/>
              </a:xfrm>
              <a:prstGeom prst="rect">
                <a:avLst/>
              </a:prstGeom>
              <a:noFill/>
              <a:ln/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206143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7ADB084-FD66-4313-A211-CD19714230F6}"/>
              </a:ext>
            </a:extLst>
          </p:cNvPr>
          <p:cNvSpPr/>
          <p:nvPr/>
        </p:nvSpPr>
        <p:spPr>
          <a:xfrm>
            <a:off x="7373590" y="6165304"/>
            <a:ext cx="1685521" cy="647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-36512" y="260648"/>
            <a:ext cx="91805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 </a:t>
            </a: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Uniqueness is an issue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ＭＳ Ｐゴシック" pitchFamily="-65" charset="-128"/>
              <a:cs typeface="+mj-cs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117376" y="2536304"/>
            <a:ext cx="2438400" cy="1828800"/>
            <a:chOff x="1691680" y="3140968"/>
            <a:chExt cx="2438400" cy="18288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691680" y="3140968"/>
              <a:ext cx="2438400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19" descr="txp_fig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2915816" y="3645024"/>
              <a:ext cx="228580" cy="171606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3" name="Picture 22" descr="txp_fi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2195736" y="3861048"/>
              <a:ext cx="240249" cy="171606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3" name="Group 33"/>
          <p:cNvGrpSpPr/>
          <p:nvPr/>
        </p:nvGrpSpPr>
        <p:grpSpPr>
          <a:xfrm>
            <a:off x="117376" y="4869160"/>
            <a:ext cx="2438400" cy="1828800"/>
            <a:chOff x="35496" y="3573016"/>
            <a:chExt cx="2438400" cy="18288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35496" y="3573016"/>
              <a:ext cx="2438400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6" name="Picture 35" descr="txp_fi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1410360" y="4049482"/>
              <a:ext cx="251667" cy="228352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35" name="Picture 34" descr="txp_fi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888265" y="3789040"/>
              <a:ext cx="262901" cy="228580"/>
            </a:xfrm>
            <a:prstGeom prst="rect">
              <a:avLst/>
            </a:prstGeom>
            <a:noFill/>
            <a:ln/>
            <a:effectLst/>
          </p:spPr>
        </p:pic>
      </p:grpSp>
      <p:pic>
        <p:nvPicPr>
          <p:cNvPr id="40" name="Picture 3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705475" y="2655168"/>
            <a:ext cx="1274909" cy="287883"/>
          </a:xfrm>
          <a:prstGeom prst="rect">
            <a:avLst/>
          </a:prstGeom>
          <a:noFill/>
          <a:ln/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820144" y="3015208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Rectangle 3"/>
          <p:cNvSpPr txBox="1">
            <a:spLocks noChangeArrowheads="1"/>
          </p:cNvSpPr>
          <p:nvPr/>
        </p:nvSpPr>
        <p:spPr bwMode="auto">
          <a:xfrm>
            <a:off x="0" y="1844824"/>
            <a:ext cx="233975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u="none" strike="noStrike" kern="0" cap="none" spc="0" normalizeH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True factors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3131840" y="2132856"/>
            <a:ext cx="233975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u="none" strike="noStrike" kern="0" cap="none" spc="0" normalizeH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Data matrix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6516216" y="1844824"/>
            <a:ext cx="233975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901A1E"/>
                </a:solidFill>
                <a:latin typeface="+mn-lt"/>
              </a:rPr>
              <a:t>NMF</a:t>
            </a:r>
            <a:r>
              <a:rPr kumimoji="0" lang="en-US" sz="1400" b="1" u="none" strike="noStrike" kern="0" cap="none" spc="0" normalizeH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captures…</a:t>
            </a:r>
          </a:p>
        </p:txBody>
      </p:sp>
      <p:pic>
        <p:nvPicPr>
          <p:cNvPr id="32" name="Picture 3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51520" y="2276872"/>
            <a:ext cx="2153557" cy="317348"/>
          </a:xfrm>
          <a:prstGeom prst="rect">
            <a:avLst/>
          </a:prstGeom>
          <a:noFill/>
          <a:ln/>
          <a:effectLst/>
        </p:spPr>
      </p:pic>
      <p:pic>
        <p:nvPicPr>
          <p:cNvPr id="33" name="Picture 32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51520" y="4653136"/>
            <a:ext cx="2073992" cy="317381"/>
          </a:xfrm>
          <a:prstGeom prst="rect">
            <a:avLst/>
          </a:prstGeom>
          <a:noFill/>
          <a:ln/>
          <a:effectLst/>
        </p:spPr>
      </p:pic>
      <p:pic>
        <p:nvPicPr>
          <p:cNvPr id="41" name="Picture 4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444206" y="476672"/>
            <a:ext cx="4304258" cy="287883"/>
          </a:xfrm>
          <a:prstGeom prst="rect">
            <a:avLst/>
          </a:prstGeom>
          <a:noFill/>
          <a:ln/>
          <a:effectLst/>
        </p:spPr>
      </p:pic>
      <p:sp>
        <p:nvSpPr>
          <p:cNvPr id="43" name="Rectangle 3"/>
          <p:cNvSpPr txBox="1">
            <a:spLocks noChangeArrowheads="1"/>
          </p:cNvSpPr>
          <p:nvPr/>
        </p:nvSpPr>
        <p:spPr bwMode="auto">
          <a:xfrm>
            <a:off x="108520" y="1023392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Constraints are used to deal with the uniqueness problem, e.g., 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SVD. However, factorizations with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constraints may not be meaningful in terms of the application. </a:t>
            </a:r>
            <a:endParaRPr kumimoji="0" lang="en-US" sz="1400" b="1" u="none" strike="noStrike" kern="0" cap="none" spc="0" normalizeH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ＭＳ Ｐゴシック" pitchFamily="-65" charset="-128"/>
              <a:cs typeface="+mn-cs"/>
            </a:endParaRPr>
          </a:p>
        </p:txBody>
      </p:sp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-36512" y="1556792"/>
            <a:ext cx="233975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u="none" strike="noStrike" kern="0" cap="none" spc="0" normalizeH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 </a:t>
            </a: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 bwMode="auto">
          <a:xfrm>
            <a:off x="3131840" y="5445224"/>
            <a:ext cx="269979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u="none" strike="noStrike" kern="0" cap="none" spc="0" normalizeH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Given  X, can we recover  the true factors?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172400" y="5661248"/>
            <a:ext cx="971600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6372200" y="3068960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6372200" y="4941168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Picture 3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562163" y="3573016"/>
            <a:ext cx="296926" cy="159777"/>
          </a:xfrm>
          <a:prstGeom prst="rect">
            <a:avLst/>
          </a:prstGeom>
          <a:noFill/>
          <a:ln/>
          <a:effectLst/>
        </p:spPr>
      </p:pic>
      <p:pic>
        <p:nvPicPr>
          <p:cNvPr id="47" name="Picture 46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841935" y="3761449"/>
            <a:ext cx="308892" cy="159937"/>
          </a:xfrm>
          <a:prstGeom prst="rect">
            <a:avLst/>
          </a:prstGeom>
          <a:noFill/>
          <a:ln/>
          <a:effectLst/>
        </p:spPr>
      </p:pic>
      <p:pic>
        <p:nvPicPr>
          <p:cNvPr id="50" name="Picture 4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8100392" y="5949280"/>
            <a:ext cx="251474" cy="228177"/>
          </a:xfrm>
          <a:prstGeom prst="rect">
            <a:avLst/>
          </a:prstGeom>
          <a:noFill/>
          <a:ln/>
          <a:effectLst/>
        </p:spPr>
      </p:pic>
      <p:pic>
        <p:nvPicPr>
          <p:cNvPr id="51" name="Picture 50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236296" y="5229200"/>
            <a:ext cx="262902" cy="228581"/>
          </a:xfrm>
          <a:prstGeom prst="rect">
            <a:avLst/>
          </a:prstGeom>
          <a:noFill/>
          <a:ln/>
          <a:effectLst/>
        </p:spPr>
      </p:pic>
      <p:pic>
        <p:nvPicPr>
          <p:cNvPr id="30" name="Picture 29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695895" y="2276870"/>
            <a:ext cx="2028668" cy="808343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98682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1324257-AED9-4E17-994B-57E9ED2E96B0}"/>
              </a:ext>
            </a:extLst>
          </p:cNvPr>
          <p:cNvSpPr/>
          <p:nvPr/>
        </p:nvSpPr>
        <p:spPr>
          <a:xfrm>
            <a:off x="7373590" y="6210504"/>
            <a:ext cx="1685521" cy="647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-36512" y="260648"/>
            <a:ext cx="91805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 </a:t>
            </a: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Uniqueness is an issue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ＭＳ Ｐゴシック" pitchFamily="-65" charset="-128"/>
              <a:cs typeface="+mj-cs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117376" y="2536304"/>
            <a:ext cx="2438400" cy="1828800"/>
            <a:chOff x="1691680" y="3140968"/>
            <a:chExt cx="2438400" cy="18288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691680" y="3140968"/>
              <a:ext cx="2438400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19" descr="txp_fig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2915816" y="3645024"/>
              <a:ext cx="228580" cy="171606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3" name="Picture 22" descr="txp_fi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2195736" y="3861048"/>
              <a:ext cx="240249" cy="171606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3" name="Group 33"/>
          <p:cNvGrpSpPr/>
          <p:nvPr/>
        </p:nvGrpSpPr>
        <p:grpSpPr>
          <a:xfrm>
            <a:off x="117376" y="4869160"/>
            <a:ext cx="2438400" cy="1828800"/>
            <a:chOff x="35496" y="3573016"/>
            <a:chExt cx="2438400" cy="18288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35496" y="3573016"/>
              <a:ext cx="2438400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6" name="Picture 35" descr="txp_fi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1410360" y="4049482"/>
              <a:ext cx="251667" cy="228352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35" name="Picture 34" descr="txp_fi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888265" y="3789040"/>
              <a:ext cx="262901" cy="228580"/>
            </a:xfrm>
            <a:prstGeom prst="rect">
              <a:avLst/>
            </a:prstGeom>
            <a:noFill/>
            <a:ln/>
            <a:effectLst/>
          </p:spPr>
        </p:pic>
      </p:grpSp>
      <p:pic>
        <p:nvPicPr>
          <p:cNvPr id="40" name="Picture 3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705475" y="2655168"/>
            <a:ext cx="1274909" cy="287883"/>
          </a:xfrm>
          <a:prstGeom prst="rect">
            <a:avLst/>
          </a:prstGeom>
          <a:noFill/>
          <a:ln/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820144" y="3015208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Rectangle 3"/>
          <p:cNvSpPr txBox="1">
            <a:spLocks noChangeArrowheads="1"/>
          </p:cNvSpPr>
          <p:nvPr/>
        </p:nvSpPr>
        <p:spPr bwMode="auto">
          <a:xfrm>
            <a:off x="0" y="1844824"/>
            <a:ext cx="233975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u="none" strike="noStrike" kern="0" cap="none" spc="0" normalizeH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True factors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3131840" y="2132856"/>
            <a:ext cx="233975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u="none" strike="noStrike" kern="0" cap="none" spc="0" normalizeH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Data matrix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6516216" y="1844824"/>
            <a:ext cx="233975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901A1E"/>
                </a:solidFill>
                <a:latin typeface="+mn-lt"/>
              </a:rPr>
              <a:t>NMF</a:t>
            </a:r>
            <a:r>
              <a:rPr kumimoji="0" lang="en-US" sz="1400" b="1" u="none" strike="noStrike" kern="0" cap="none" spc="0" normalizeH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captures…</a:t>
            </a:r>
          </a:p>
        </p:txBody>
      </p:sp>
      <p:pic>
        <p:nvPicPr>
          <p:cNvPr id="32" name="Picture 3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51520" y="2276872"/>
            <a:ext cx="2153557" cy="317348"/>
          </a:xfrm>
          <a:prstGeom prst="rect">
            <a:avLst/>
          </a:prstGeom>
          <a:noFill/>
          <a:ln/>
          <a:effectLst/>
        </p:spPr>
      </p:pic>
      <p:pic>
        <p:nvPicPr>
          <p:cNvPr id="33" name="Picture 32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51520" y="4653136"/>
            <a:ext cx="2073992" cy="317381"/>
          </a:xfrm>
          <a:prstGeom prst="rect">
            <a:avLst/>
          </a:prstGeom>
          <a:noFill/>
          <a:ln/>
          <a:effectLst/>
        </p:spPr>
      </p:pic>
      <p:pic>
        <p:nvPicPr>
          <p:cNvPr id="41" name="Picture 4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444206" y="476672"/>
            <a:ext cx="4304258" cy="287883"/>
          </a:xfrm>
          <a:prstGeom prst="rect">
            <a:avLst/>
          </a:prstGeom>
          <a:noFill/>
          <a:ln/>
          <a:effectLst/>
        </p:spPr>
      </p:pic>
      <p:sp>
        <p:nvSpPr>
          <p:cNvPr id="43" name="Rectangle 3"/>
          <p:cNvSpPr txBox="1">
            <a:spLocks noChangeArrowheads="1"/>
          </p:cNvSpPr>
          <p:nvPr/>
        </p:nvSpPr>
        <p:spPr bwMode="auto">
          <a:xfrm>
            <a:off x="108520" y="1023392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Constraints are used to deal with the uniqueness problem, e.g., 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SVD. However, factorizations with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constraints may not be meaningful in terms of the application. </a:t>
            </a:r>
            <a:endParaRPr kumimoji="0" lang="en-US" sz="1400" b="1" u="none" strike="noStrike" kern="0" cap="none" spc="0" normalizeH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ＭＳ Ｐゴシック" pitchFamily="-65" charset="-128"/>
              <a:cs typeface="+mn-cs"/>
            </a:endParaRPr>
          </a:p>
        </p:txBody>
      </p:sp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-36512" y="1556792"/>
            <a:ext cx="233975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u="none" strike="noStrike" kern="0" cap="none" spc="0" normalizeH="0" noProof="0" dirty="0">
              <a:ln>
                <a:noFill/>
              </a:ln>
              <a:solidFill>
                <a:srgbClr val="901A1E"/>
              </a:solidFill>
              <a:effectLst/>
              <a:uLnTx/>
              <a:uFillTx/>
              <a:latin typeface="+mn-lt"/>
              <a:ea typeface="ＭＳ Ｐゴシック" pitchFamily="-65" charset="-128"/>
              <a:cs typeface="+mn-cs"/>
            </a:endParaRP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 bwMode="auto">
          <a:xfrm>
            <a:off x="3131840" y="5445224"/>
            <a:ext cx="269979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u="none" strike="noStrike" kern="0" cap="none" spc="0" normalizeH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Given  X, can we recover  the true factors?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172400" y="5661248"/>
            <a:ext cx="971600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6372200" y="3256384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6372200" y="4941168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Picture 3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562163" y="3717032"/>
            <a:ext cx="296926" cy="159777"/>
          </a:xfrm>
          <a:prstGeom prst="rect">
            <a:avLst/>
          </a:prstGeom>
          <a:noFill/>
          <a:ln/>
          <a:effectLst/>
        </p:spPr>
      </p:pic>
      <p:pic>
        <p:nvPicPr>
          <p:cNvPr id="47" name="Picture 46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841935" y="3905465"/>
            <a:ext cx="308892" cy="159937"/>
          </a:xfrm>
          <a:prstGeom prst="rect">
            <a:avLst/>
          </a:prstGeom>
          <a:noFill/>
          <a:ln/>
          <a:effectLst/>
        </p:spPr>
      </p:pic>
      <p:pic>
        <p:nvPicPr>
          <p:cNvPr id="50" name="Picture 4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8100392" y="5949280"/>
            <a:ext cx="251474" cy="228177"/>
          </a:xfrm>
          <a:prstGeom prst="rect">
            <a:avLst/>
          </a:prstGeom>
          <a:noFill/>
          <a:ln/>
          <a:effectLst/>
        </p:spPr>
      </p:pic>
      <p:pic>
        <p:nvPicPr>
          <p:cNvPr id="51" name="Picture 50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236296" y="5229200"/>
            <a:ext cx="262902" cy="228581"/>
          </a:xfrm>
          <a:prstGeom prst="rect">
            <a:avLst/>
          </a:prstGeom>
          <a:noFill/>
          <a:ln/>
          <a:effectLst/>
        </p:spPr>
      </p:pic>
      <p:pic>
        <p:nvPicPr>
          <p:cNvPr id="30" name="Picture 29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085092" y="2276872"/>
            <a:ext cx="2878872" cy="1044525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35751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9"/>
          <p:cNvGrpSpPr/>
          <p:nvPr/>
        </p:nvGrpSpPr>
        <p:grpSpPr>
          <a:xfrm>
            <a:off x="117376" y="2248272"/>
            <a:ext cx="2438400" cy="1828800"/>
            <a:chOff x="1691680" y="3140968"/>
            <a:chExt cx="2438400" cy="18288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691680" y="3140968"/>
              <a:ext cx="2438400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19" descr="txp_fi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2915816" y="3645024"/>
              <a:ext cx="228580" cy="171606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3" name="Picture 22" descr="txp_fi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2195736" y="3861048"/>
              <a:ext cx="240249" cy="171606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3" name="Group 33"/>
          <p:cNvGrpSpPr/>
          <p:nvPr/>
        </p:nvGrpSpPr>
        <p:grpSpPr>
          <a:xfrm>
            <a:off x="117376" y="4696544"/>
            <a:ext cx="2438400" cy="1828800"/>
            <a:chOff x="35496" y="3573016"/>
            <a:chExt cx="2438400" cy="18288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35496" y="3573016"/>
              <a:ext cx="2438400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6" name="Picture 35" descr="txp_fi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1410360" y="4049482"/>
              <a:ext cx="251667" cy="228352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35" name="Picture 34" descr="txp_fi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888265" y="3789040"/>
              <a:ext cx="262901" cy="228580"/>
            </a:xfrm>
            <a:prstGeom prst="rect">
              <a:avLst/>
            </a:prstGeom>
            <a:noFill/>
            <a:ln/>
            <a:effectLst/>
          </p:spPr>
        </p:pic>
      </p:grpSp>
      <p:pic>
        <p:nvPicPr>
          <p:cNvPr id="51" name="Picture 5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249085" y="2564904"/>
            <a:ext cx="1993454" cy="640080"/>
          </a:xfrm>
          <a:prstGeom prst="rect">
            <a:avLst/>
          </a:prstGeom>
          <a:noFill/>
          <a:ln/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820144" y="3159224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Rectangle 3"/>
          <p:cNvSpPr txBox="1">
            <a:spLocks noChangeArrowheads="1"/>
          </p:cNvSpPr>
          <p:nvPr/>
        </p:nvSpPr>
        <p:spPr bwMode="auto">
          <a:xfrm>
            <a:off x="0" y="1556792"/>
            <a:ext cx="233975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u="none" strike="noStrike" kern="0" cap="none" spc="0" normalizeH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True factors</a:t>
            </a:r>
          </a:p>
        </p:txBody>
      </p:sp>
      <p:pic>
        <p:nvPicPr>
          <p:cNvPr id="32" name="Picture 3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51520" y="1988840"/>
            <a:ext cx="2153557" cy="317348"/>
          </a:xfrm>
          <a:prstGeom prst="rect">
            <a:avLst/>
          </a:prstGeom>
          <a:noFill/>
          <a:ln/>
          <a:effectLst/>
        </p:spPr>
      </p:pic>
      <p:pic>
        <p:nvPicPr>
          <p:cNvPr id="33" name="Picture 32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51520" y="4437112"/>
            <a:ext cx="2073992" cy="317381"/>
          </a:xfrm>
          <a:prstGeom prst="rect">
            <a:avLst/>
          </a:prstGeom>
          <a:noFill/>
          <a:ln/>
          <a:effectLst/>
        </p:spPr>
      </p:pic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-36512" y="1268760"/>
            <a:ext cx="233975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u="none" strike="noStrike" kern="0" cap="none" spc="0" normalizeH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 </a:t>
            </a:r>
          </a:p>
        </p:txBody>
      </p:sp>
      <p:pic>
        <p:nvPicPr>
          <p:cNvPr id="49" name="Picture 48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429450" y="2564904"/>
            <a:ext cx="1993455" cy="640080"/>
          </a:xfrm>
          <a:prstGeom prst="rect">
            <a:avLst/>
          </a:prstGeom>
          <a:noFill/>
          <a:ln/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5868144" y="3140968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5" name="Rectangle 3"/>
          <p:cNvSpPr txBox="1">
            <a:spLocks noChangeArrowheads="1"/>
          </p:cNvSpPr>
          <p:nvPr/>
        </p:nvSpPr>
        <p:spPr bwMode="auto">
          <a:xfrm>
            <a:off x="2820144" y="5805264"/>
            <a:ext cx="600032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We can recover the true factors uniquely up to trivial</a:t>
            </a:r>
            <a:endParaRPr lang="en-US" sz="1400" b="1" kern="0" baseline="0" dirty="0">
              <a:solidFill>
                <a:srgbClr val="901A1E"/>
              </a:solidFill>
              <a:latin typeface="+mn-lt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indeterminacies, i.e., scaling and permutation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.</a:t>
            </a:r>
            <a:endParaRPr kumimoji="0" lang="en-US" sz="1400" b="1" u="none" strike="noStrike" kern="0" cap="none" spc="0" normalizeH="0" noProof="0" dirty="0">
              <a:ln>
                <a:noFill/>
              </a:ln>
              <a:solidFill>
                <a:srgbClr val="901A1E"/>
              </a:solidFill>
              <a:effectLst/>
              <a:uLnTx/>
              <a:uFillTx/>
              <a:latin typeface="+mn-lt"/>
              <a:ea typeface="ＭＳ Ｐゴシック" pitchFamily="-65" charset="-128"/>
              <a:cs typeface="+mn-cs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-36512" y="476473"/>
            <a:ext cx="91805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  What if we have multiple matrices with the same underlying factors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  but in different proportions…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ＭＳ Ｐゴシック" pitchFamily="-65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520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-108520" y="-73009"/>
            <a:ext cx="8784976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  A popular tensor factorization model: CP</a:t>
            </a:r>
          </a:p>
        </p:txBody>
      </p:sp>
      <p:sp>
        <p:nvSpPr>
          <p:cNvPr id="12" name="Text Box 24"/>
          <p:cNvSpPr txBox="1">
            <a:spLocks noChangeArrowheads="1"/>
          </p:cNvSpPr>
          <p:nvPr/>
        </p:nvSpPr>
        <p:spPr bwMode="auto">
          <a:xfrm>
            <a:off x="2627784" y="3501008"/>
            <a:ext cx="484188" cy="307777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400" b="1" i="1" baseline="0" dirty="0">
                <a:solidFill>
                  <a:srgbClr val="000000"/>
                </a:solidFill>
              </a:rPr>
              <a:t>K</a:t>
            </a:r>
          </a:p>
        </p:txBody>
      </p:sp>
      <p:grpSp>
        <p:nvGrpSpPr>
          <p:cNvPr id="2" name="Group 38"/>
          <p:cNvGrpSpPr/>
          <p:nvPr/>
        </p:nvGrpSpPr>
        <p:grpSpPr>
          <a:xfrm>
            <a:off x="3290432" y="2145357"/>
            <a:ext cx="943079" cy="1715691"/>
            <a:chOff x="3732213" y="2057400"/>
            <a:chExt cx="943079" cy="1715691"/>
          </a:xfrm>
        </p:grpSpPr>
        <p:sp>
          <p:nvSpPr>
            <p:cNvPr id="28" name="Rectangle 5 1"/>
            <p:cNvSpPr>
              <a:spLocks noChangeArrowheads="1"/>
            </p:cNvSpPr>
            <p:nvPr/>
          </p:nvSpPr>
          <p:spPr bwMode="auto">
            <a:xfrm>
              <a:off x="3781425" y="2806700"/>
              <a:ext cx="96838" cy="695325"/>
            </a:xfrm>
            <a:prstGeom prst="rect">
              <a:avLst/>
            </a:prstGeom>
            <a:solidFill>
              <a:srgbClr val="595E48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Rectangle 6 1"/>
            <p:cNvSpPr>
              <a:spLocks noChangeArrowheads="1"/>
            </p:cNvSpPr>
            <p:nvPr/>
          </p:nvSpPr>
          <p:spPr bwMode="auto">
            <a:xfrm rot="5400000">
              <a:off x="4237038" y="2527300"/>
              <a:ext cx="88900" cy="615950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D28C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Rectangle 10 1"/>
            <p:cNvSpPr>
              <a:spLocks noChangeArrowheads="1"/>
            </p:cNvSpPr>
            <p:nvPr/>
          </p:nvSpPr>
          <p:spPr bwMode="auto">
            <a:xfrm rot="2700000">
              <a:off x="4021138" y="2187575"/>
              <a:ext cx="82550" cy="660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 cap="sq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31" name="Picture 30" descr="txp_fi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3886327" y="3581400"/>
              <a:ext cx="255333" cy="191691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32" name="Picture 31" descr="txp_fig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446484" y="2916238"/>
              <a:ext cx="228808" cy="207611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33" name="Picture 32" descr="txp_fig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370267" y="2057400"/>
              <a:ext cx="228840" cy="180473"/>
            </a:xfrm>
            <a:prstGeom prst="rect">
              <a:avLst/>
            </a:prstGeom>
            <a:noFill/>
            <a:ln/>
            <a:effectLst/>
          </p:spPr>
        </p:pic>
      </p:grp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4520744" y="2753370"/>
            <a:ext cx="184150" cy="3667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1800" b="0" baseline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43" name="Picture 4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794665" y="3669357"/>
            <a:ext cx="268101" cy="191500"/>
          </a:xfrm>
          <a:prstGeom prst="rect">
            <a:avLst/>
          </a:prstGeom>
          <a:noFill/>
          <a:ln/>
          <a:effectLst/>
        </p:spPr>
      </p:pic>
      <p:pic>
        <p:nvPicPr>
          <p:cNvPr id="44" name="Picture 43 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356202" y="3004194"/>
            <a:ext cx="238817" cy="207640"/>
          </a:xfrm>
          <a:prstGeom prst="rect">
            <a:avLst/>
          </a:prstGeom>
          <a:noFill/>
          <a:ln/>
          <a:effectLst/>
        </p:spPr>
      </p:pic>
      <p:pic>
        <p:nvPicPr>
          <p:cNvPr id="45" name="Picture 4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279086" y="2145357"/>
            <a:ext cx="240645" cy="180664"/>
          </a:xfrm>
          <a:prstGeom prst="rect">
            <a:avLst/>
          </a:prstGeom>
          <a:noFill/>
          <a:ln/>
          <a:effectLst/>
        </p:spPr>
      </p:pic>
      <p:pic>
        <p:nvPicPr>
          <p:cNvPr id="40" name="Picture 3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813280" y="3741557"/>
            <a:ext cx="306400" cy="191499"/>
          </a:xfrm>
          <a:prstGeom prst="rect">
            <a:avLst/>
          </a:prstGeom>
          <a:noFill/>
          <a:ln/>
          <a:effectLst/>
        </p:spPr>
      </p:pic>
      <p:pic>
        <p:nvPicPr>
          <p:cNvPr id="41" name="Picture 4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378274" y="3076395"/>
            <a:ext cx="270202" cy="2078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292642" y="2217557"/>
            <a:ext cx="289062" cy="180663"/>
          </a:xfrm>
          <a:prstGeom prst="rect">
            <a:avLst/>
          </a:prstGeom>
          <a:noFill/>
          <a:ln/>
          <a:effectLst/>
        </p:spPr>
      </p:pic>
      <p:sp>
        <p:nvSpPr>
          <p:cNvPr id="46" name="Text Box 32 1"/>
          <p:cNvSpPr txBox="1">
            <a:spLocks noChangeArrowheads="1"/>
          </p:cNvSpPr>
          <p:nvPr/>
        </p:nvSpPr>
        <p:spPr bwMode="auto">
          <a:xfrm>
            <a:off x="5782990" y="2499618"/>
            <a:ext cx="641350" cy="6413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0" baseline="0" dirty="0">
                <a:solidFill>
                  <a:srgbClr val="000000"/>
                </a:solidFill>
                <a:latin typeface="Arial" charset="0"/>
                <a:cs typeface="Arial" charset="0"/>
              </a:rPr>
              <a:t>…</a:t>
            </a:r>
          </a:p>
        </p:txBody>
      </p:sp>
      <p:sp>
        <p:nvSpPr>
          <p:cNvPr id="47" name="Text Box 32 2"/>
          <p:cNvSpPr txBox="1">
            <a:spLocks noChangeArrowheads="1"/>
          </p:cNvSpPr>
          <p:nvPr/>
        </p:nvSpPr>
        <p:spPr bwMode="auto">
          <a:xfrm>
            <a:off x="4264100" y="2740858"/>
            <a:ext cx="333746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 baseline="0" dirty="0">
                <a:solidFill>
                  <a:srgbClr val="000000"/>
                </a:solidFill>
                <a:latin typeface="Arial" charset="0"/>
                <a:cs typeface="Arial" charset="0"/>
              </a:rPr>
              <a:t>+</a:t>
            </a:r>
          </a:p>
        </p:txBody>
      </p:sp>
      <p:sp>
        <p:nvSpPr>
          <p:cNvPr id="48" name="Text Box 32 3"/>
          <p:cNvSpPr txBox="1">
            <a:spLocks noChangeArrowheads="1"/>
          </p:cNvSpPr>
          <p:nvPr/>
        </p:nvSpPr>
        <p:spPr bwMode="auto">
          <a:xfrm>
            <a:off x="5586538" y="2740858"/>
            <a:ext cx="333746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 baseline="0" dirty="0">
                <a:solidFill>
                  <a:srgbClr val="000000"/>
                </a:solidFill>
                <a:latin typeface="Arial" charset="0"/>
                <a:cs typeface="Arial" charset="0"/>
              </a:rPr>
              <a:t>+</a:t>
            </a:r>
          </a:p>
        </p:txBody>
      </p:sp>
      <p:sp>
        <p:nvSpPr>
          <p:cNvPr id="49" name="Text Box 32 4"/>
          <p:cNvSpPr txBox="1">
            <a:spLocks noChangeArrowheads="1"/>
          </p:cNvSpPr>
          <p:nvPr/>
        </p:nvSpPr>
        <p:spPr bwMode="auto">
          <a:xfrm>
            <a:off x="6306618" y="2740858"/>
            <a:ext cx="333746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 baseline="0" dirty="0">
                <a:solidFill>
                  <a:srgbClr val="000000"/>
                </a:solidFill>
                <a:latin typeface="Arial" charset="0"/>
                <a:cs typeface="Arial" charset="0"/>
              </a:rPr>
              <a:t>+</a:t>
            </a:r>
          </a:p>
        </p:txBody>
      </p:sp>
      <p:sp>
        <p:nvSpPr>
          <p:cNvPr id="50" name="Rectangle 5 2"/>
          <p:cNvSpPr>
            <a:spLocks noChangeArrowheads="1"/>
          </p:cNvSpPr>
          <p:nvPr/>
        </p:nvSpPr>
        <p:spPr bwMode="auto">
          <a:xfrm>
            <a:off x="4680198" y="2900478"/>
            <a:ext cx="96838" cy="695325"/>
          </a:xfrm>
          <a:prstGeom prst="rect">
            <a:avLst/>
          </a:prstGeom>
          <a:solidFill>
            <a:srgbClr val="595E48"/>
          </a:solidFill>
          <a:ln w="19050" cap="sq" algn="ctr">
            <a:solidFill>
              <a:srgbClr val="00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1" name="Rectangle 6 2"/>
          <p:cNvSpPr>
            <a:spLocks noChangeArrowheads="1"/>
          </p:cNvSpPr>
          <p:nvPr/>
        </p:nvSpPr>
        <p:spPr bwMode="auto">
          <a:xfrm rot="5400000">
            <a:off x="5135811" y="2621078"/>
            <a:ext cx="88900" cy="615950"/>
          </a:xfrm>
          <a:prstGeom prst="rect">
            <a:avLst/>
          </a:prstGeom>
          <a:solidFill>
            <a:srgbClr val="D28C00"/>
          </a:solidFill>
          <a:ln w="19050" cap="sq" algn="ctr">
            <a:solidFill>
              <a:srgbClr val="D28C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2" name="Rectangle 10 2"/>
          <p:cNvSpPr>
            <a:spLocks noChangeArrowheads="1"/>
          </p:cNvSpPr>
          <p:nvPr/>
        </p:nvSpPr>
        <p:spPr bwMode="auto">
          <a:xfrm rot="2700000">
            <a:off x="4919911" y="2281353"/>
            <a:ext cx="82550" cy="6604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sq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3" name="Rectangle 5 3"/>
          <p:cNvSpPr>
            <a:spLocks noChangeArrowheads="1"/>
          </p:cNvSpPr>
          <p:nvPr/>
        </p:nvSpPr>
        <p:spPr bwMode="auto">
          <a:xfrm>
            <a:off x="6712372" y="2900478"/>
            <a:ext cx="96838" cy="695325"/>
          </a:xfrm>
          <a:prstGeom prst="rect">
            <a:avLst/>
          </a:prstGeom>
          <a:solidFill>
            <a:srgbClr val="595E48"/>
          </a:solidFill>
          <a:ln w="19050" cap="sq" algn="ctr">
            <a:solidFill>
              <a:srgbClr val="00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" name="Rectangle 6 3"/>
          <p:cNvSpPr>
            <a:spLocks noChangeArrowheads="1"/>
          </p:cNvSpPr>
          <p:nvPr/>
        </p:nvSpPr>
        <p:spPr bwMode="auto">
          <a:xfrm rot="5400000">
            <a:off x="7167985" y="2621078"/>
            <a:ext cx="88900" cy="615950"/>
          </a:xfrm>
          <a:prstGeom prst="rect">
            <a:avLst/>
          </a:prstGeom>
          <a:solidFill>
            <a:srgbClr val="D28C00"/>
          </a:solidFill>
          <a:ln w="19050" cap="sq" algn="ctr">
            <a:solidFill>
              <a:srgbClr val="D28C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5" name="Rectangle 10 3"/>
          <p:cNvSpPr>
            <a:spLocks noChangeArrowheads="1"/>
          </p:cNvSpPr>
          <p:nvPr/>
        </p:nvSpPr>
        <p:spPr bwMode="auto">
          <a:xfrm rot="2700000">
            <a:off x="6952085" y="2281353"/>
            <a:ext cx="82550" cy="6604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sq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67" name="Picture 66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123191" y="4221088"/>
            <a:ext cx="2456921" cy="1154350"/>
          </a:xfrm>
          <a:prstGeom prst="rect">
            <a:avLst/>
          </a:prstGeom>
          <a:noFill/>
          <a:ln/>
          <a:effectLst/>
        </p:spPr>
      </p:pic>
      <p:sp>
        <p:nvSpPr>
          <p:cNvPr id="65" name="Rectangle 67"/>
          <p:cNvSpPr txBox="1">
            <a:spLocks noChangeArrowheads="1"/>
          </p:cNvSpPr>
          <p:nvPr/>
        </p:nvSpPr>
        <p:spPr bwMode="auto">
          <a:xfrm>
            <a:off x="3933506" y="244080"/>
            <a:ext cx="51545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ＭＳ Ｐゴシック" pitchFamily="-65" charset="-128"/>
              <a:cs typeface="+mn-cs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EA9C00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Hitchcock, 1927: Polyadic form of a tensor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EA9C00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Harshman, 1970: Parallel Factor Analysis (PARAFAC)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EA9C00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Carroll &amp; Chang, 1970: Canonical Decomposition (CANDECOMP)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EA9C00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</a:t>
            </a:r>
          </a:p>
        </p:txBody>
      </p:sp>
      <p:pic>
        <p:nvPicPr>
          <p:cNvPr id="57" name="Picture 43 2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10794" y="4077072"/>
            <a:ext cx="2480806" cy="13716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</p:pic>
      <p:sp>
        <p:nvSpPr>
          <p:cNvPr id="66" name="Text Box 22 1"/>
          <p:cNvSpPr txBox="1">
            <a:spLocks noChangeArrowheads="1"/>
          </p:cNvSpPr>
          <p:nvPr/>
        </p:nvSpPr>
        <p:spPr bwMode="auto">
          <a:xfrm>
            <a:off x="2826567" y="2636912"/>
            <a:ext cx="521297" cy="584775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aseline="0" dirty="0">
                <a:solidFill>
                  <a:srgbClr val="000000"/>
                </a:solidFill>
              </a:rPr>
              <a:t>≈</a:t>
            </a:r>
          </a:p>
        </p:txBody>
      </p:sp>
      <p:sp>
        <p:nvSpPr>
          <p:cNvPr id="56" name="Rectangle 3 1"/>
          <p:cNvSpPr txBox="1">
            <a:spLocks noChangeArrowheads="1"/>
          </p:cNvSpPr>
          <p:nvPr/>
        </p:nvSpPr>
        <p:spPr bwMode="auto">
          <a:xfrm>
            <a:off x="0" y="1158286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 As an extension of </a:t>
            </a:r>
            <a:r>
              <a:rPr lang="en-US" sz="1400" kern="0" dirty="0">
                <a:solidFill>
                  <a:srgbClr val="212121"/>
                </a:solidFill>
                <a:latin typeface="+mn-lt"/>
              </a:rPr>
              <a:t>m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atrix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</a:t>
            </a:r>
            <a:r>
              <a:rPr lang="en-US" sz="1400" kern="0" dirty="0">
                <a:solidFill>
                  <a:srgbClr val="212121"/>
                </a:solidFill>
                <a:latin typeface="+mn-lt"/>
              </a:rPr>
              <a:t>f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actorizations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to higher-order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tensors (multi-way arrays),  tensor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212121"/>
                </a:solidFill>
                <a:latin typeface="+mn-lt"/>
              </a:rPr>
              <a:t>  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factorizations are used to extract the underlying factors in higher-order data sets. The CP model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 represents a tensor as a sum of rank-one tensors: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212121"/>
                </a:solidFill>
                <a:latin typeface="+mn-lt"/>
              </a:rPr>
              <a:t>  </a:t>
            </a:r>
            <a:endParaRPr kumimoji="0" lang="en-US" sz="1400" b="0" u="none" strike="noStrike" kern="0" cap="none" spc="0" normalizeH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ＭＳ Ｐゴシック" pitchFamily="-65" charset="-128"/>
              <a:cs typeface="+mn-cs"/>
            </a:endParaRPr>
          </a:p>
        </p:txBody>
      </p:sp>
      <p:pic>
        <p:nvPicPr>
          <p:cNvPr id="73" name="Picture 72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13116" y="4437112"/>
            <a:ext cx="2429054" cy="771317"/>
          </a:xfrm>
          <a:prstGeom prst="rect">
            <a:avLst/>
          </a:prstGeom>
          <a:noFill/>
          <a:ln/>
          <a:effectLst/>
        </p:spPr>
      </p:pic>
      <p:sp>
        <p:nvSpPr>
          <p:cNvPr id="58" name="Rectangle 57"/>
          <p:cNvSpPr/>
          <p:nvPr/>
        </p:nvSpPr>
        <p:spPr>
          <a:xfrm>
            <a:off x="7648476" y="5877272"/>
            <a:ext cx="1495524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11560" y="2204864"/>
            <a:ext cx="2356395" cy="1967731"/>
            <a:chOff x="775445" y="2276872"/>
            <a:chExt cx="2356395" cy="1967731"/>
          </a:xfrm>
        </p:grpSpPr>
        <p:sp>
          <p:nvSpPr>
            <p:cNvPr id="35" name="Text Box 12"/>
            <p:cNvSpPr txBox="1">
              <a:spLocks noChangeArrowheads="1"/>
            </p:cNvSpPr>
            <p:nvPr/>
          </p:nvSpPr>
          <p:spPr bwMode="auto">
            <a:xfrm>
              <a:off x="2765276" y="2599328"/>
              <a:ext cx="184731" cy="646331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3600" baseline="0" dirty="0">
                <a:solidFill>
                  <a:schemeClr val="tx1"/>
                </a:solidFill>
              </a:endParaRPr>
            </a:p>
          </p:txBody>
        </p:sp>
        <p:pic>
          <p:nvPicPr>
            <p:cNvPr id="70" name="Picture 69" descr="txp_fi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899592" y="2820859"/>
              <a:ext cx="295079" cy="247995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71" name="Picture 70" descr="txp_fig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1187624" y="2510009"/>
              <a:ext cx="295079" cy="260513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72" name="Picture 71" descr="txp_fi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1396954" y="2276872"/>
              <a:ext cx="360652" cy="260513"/>
            </a:xfrm>
            <a:prstGeom prst="rect">
              <a:avLst/>
            </a:prstGeom>
            <a:noFill/>
            <a:ln/>
            <a:effectLst/>
          </p:spPr>
        </p:pic>
        <p:grpSp>
          <p:nvGrpSpPr>
            <p:cNvPr id="5" name="Group 33"/>
            <p:cNvGrpSpPr/>
            <p:nvPr/>
          </p:nvGrpSpPr>
          <p:grpSpPr>
            <a:xfrm>
              <a:off x="775445" y="3284984"/>
              <a:ext cx="1500519" cy="959619"/>
              <a:chOff x="2043732" y="3189461"/>
              <a:chExt cx="1060251" cy="959619"/>
            </a:xfrm>
          </p:grpSpPr>
          <p:sp>
            <p:nvSpPr>
              <p:cNvPr id="11" name="Text Box 22 2"/>
              <p:cNvSpPr txBox="1">
                <a:spLocks noChangeArrowheads="1"/>
              </p:cNvSpPr>
              <p:nvPr/>
            </p:nvSpPr>
            <p:spPr bwMode="auto">
              <a:xfrm>
                <a:off x="2043732" y="3189461"/>
                <a:ext cx="484188" cy="307777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en-US" sz="1400" b="1" i="1" baseline="0" dirty="0">
                    <a:solidFill>
                      <a:srgbClr val="000000"/>
                    </a:solidFill>
                  </a:rPr>
                  <a:t>I</a:t>
                </a:r>
              </a:p>
            </p:txBody>
          </p:sp>
          <p:sp>
            <p:nvSpPr>
              <p:cNvPr id="16" name="Text Box 60"/>
              <p:cNvSpPr txBox="1">
                <a:spLocks noChangeArrowheads="1"/>
              </p:cNvSpPr>
              <p:nvPr/>
            </p:nvSpPr>
            <p:spPr bwMode="auto">
              <a:xfrm>
                <a:off x="2619796" y="3841303"/>
                <a:ext cx="484187" cy="307777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en-US" sz="1400" b="1" i="1" baseline="0" dirty="0">
                    <a:solidFill>
                      <a:srgbClr val="000000"/>
                    </a:solidFill>
                  </a:rPr>
                  <a:t>J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1045872" y="2368657"/>
              <a:ext cx="2085968" cy="1636407"/>
              <a:chOff x="1045872" y="2348880"/>
              <a:chExt cx="2085968" cy="1636407"/>
            </a:xfrm>
          </p:grpSpPr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548588" y="2348880"/>
                <a:ext cx="1583252" cy="1188720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331640" y="2564904"/>
                <a:ext cx="1583252" cy="1188720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45872" y="2797573"/>
                <a:ext cx="1581912" cy="1187714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C29A38B-F9E4-454A-B5C1-C834AB3AAF49}"/>
              </a:ext>
            </a:extLst>
          </p:cNvPr>
          <p:cNvSpPr txBox="1"/>
          <p:nvPr/>
        </p:nvSpPr>
        <p:spPr>
          <a:xfrm>
            <a:off x="5958956" y="-16234"/>
            <a:ext cx="3041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Canonical Polyadic (CP)</a:t>
            </a:r>
          </a:p>
          <a:p>
            <a:r>
              <a:rPr lang="en-US" sz="1400" b="1" dirty="0"/>
              <a:t>CANDECOMP/PARAFAC (CP)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B18BD5-8C23-410C-8A72-F8E51195806C}"/>
              </a:ext>
            </a:extLst>
          </p:cNvPr>
          <p:cNvGrpSpPr/>
          <p:nvPr/>
        </p:nvGrpSpPr>
        <p:grpSpPr>
          <a:xfrm>
            <a:off x="128640" y="5380981"/>
            <a:ext cx="9282681" cy="1129072"/>
            <a:chOff x="128640" y="5380981"/>
            <a:chExt cx="9282681" cy="11290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0DBFB95-7363-4765-AA68-E1B1014C8D4F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659" y="6020081"/>
              <a:ext cx="4907681" cy="221073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76" name="Rectangle 3 2"/>
            <p:cNvSpPr txBox="1">
              <a:spLocks noChangeArrowheads="1"/>
            </p:cNvSpPr>
            <p:nvPr/>
          </p:nvSpPr>
          <p:spPr bwMode="auto">
            <a:xfrm>
              <a:off x="128640" y="5380981"/>
              <a:ext cx="8871533" cy="964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342900" indent="-342900" algn="ctr" eaLnBrk="0" hangingPunct="0">
                <a:spcBef>
                  <a:spcPct val="20000"/>
                </a:spcBef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endParaRPr>
            </a:p>
            <a:p>
              <a:pPr marL="342900" indent="-342900" eaLnBrk="0" hangingPunct="0">
                <a:spcBef>
                  <a:spcPct val="20000"/>
                </a:spcBef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901A1E"/>
                  </a:solidFill>
                  <a:effectLst/>
                  <a:uLnTx/>
                  <a:uFillTx/>
                  <a:latin typeface="+mn-lt"/>
                  <a:ea typeface="ＭＳ Ｐゴシック" pitchFamily="-65" charset="-128"/>
                  <a:cs typeface="+mn-cs"/>
                </a:rPr>
                <a:t>CP</a:t>
              </a:r>
              <a:r>
                <a:rPr kumimoji="0" lang="en-US" sz="1400" b="1" i="0" u="none" strike="noStrike" kern="0" cap="none" spc="0" normalizeH="0" noProof="0" dirty="0">
                  <a:ln>
                    <a:noFill/>
                  </a:ln>
                  <a:solidFill>
                    <a:srgbClr val="901A1E"/>
                  </a:solidFill>
                  <a:effectLst/>
                  <a:uLnTx/>
                  <a:uFillTx/>
                  <a:latin typeface="+mn-lt"/>
                  <a:ea typeface="ＭＳ Ｐゴシック" pitchFamily="-65" charset="-128"/>
                  <a:cs typeface="+mn-cs"/>
                </a:rPr>
                <a:t> is unique up to scaling and permutation under the condition that</a:t>
              </a:r>
            </a:p>
            <a:p>
              <a:pPr marL="342900" indent="-342900" eaLnBrk="0" hangingPunct="0">
                <a:spcBef>
                  <a:spcPct val="20000"/>
                </a:spcBef>
                <a:defRPr/>
              </a:pPr>
              <a:endParaRPr lang="en-US" sz="1400" b="1" kern="0" dirty="0">
                <a:solidFill>
                  <a:srgbClr val="901A1E"/>
                </a:solidFill>
                <a:latin typeface="+mn-lt"/>
              </a:endParaRPr>
            </a:p>
            <a:p>
              <a:pPr marL="342900" indent="-342900" eaLnBrk="0" hangingPunct="0">
                <a:spcBef>
                  <a:spcPct val="20000"/>
                </a:spcBef>
                <a:defRPr/>
              </a:pPr>
              <a:endParaRPr kumimoji="0" lang="en-US" sz="1400" b="1" u="none" strike="noStrike" kern="0" cap="none" spc="0" normalizeH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endParaRPr>
            </a:p>
            <a:p>
              <a:pPr marL="342900" indent="-342900" eaLnBrk="0" hangingPunct="0">
                <a:spcBef>
                  <a:spcPct val="20000"/>
                </a:spcBef>
                <a:defRPr/>
              </a:pPr>
              <a:r>
                <a:rPr kumimoji="0" lang="en-US" sz="1400" b="1" u="none" strike="noStrike" kern="0" cap="none" spc="0" normalizeH="0" noProof="0" dirty="0">
                  <a:ln>
                    <a:noFill/>
                  </a:ln>
                  <a:solidFill>
                    <a:srgbClr val="901A1E"/>
                  </a:solidFill>
                  <a:effectLst/>
                  <a:uLnTx/>
                  <a:uFillTx/>
                  <a:latin typeface="+mn-lt"/>
                  <a:ea typeface="ＭＳ Ｐゴシック" pitchFamily="-65" charset="-128"/>
                  <a:cs typeface="+mn-cs"/>
                </a:rPr>
                <a:t>where </a:t>
              </a:r>
              <a:r>
                <a:rPr kumimoji="0" lang="en-US" sz="1400" b="1" u="none" strike="noStrike" kern="0" cap="none" spc="0" normalizeH="0" noProof="0" dirty="0" err="1">
                  <a:ln>
                    <a:noFill/>
                  </a:ln>
                  <a:solidFill>
                    <a:srgbClr val="901A1E"/>
                  </a:solidFill>
                  <a:effectLst/>
                  <a:uLnTx/>
                  <a:uFillTx/>
                  <a:latin typeface="+mn-lt"/>
                  <a:ea typeface="ＭＳ Ｐゴシック" pitchFamily="-65" charset="-128"/>
                  <a:cs typeface="+mn-cs"/>
                </a:rPr>
                <a:t>krank</a:t>
              </a:r>
              <a:r>
                <a:rPr kumimoji="0" lang="en-US" sz="1400" b="1" u="none" strike="noStrike" kern="0" cap="none" spc="0" normalizeH="0" noProof="0" dirty="0">
                  <a:ln>
                    <a:noFill/>
                  </a:ln>
                  <a:solidFill>
                    <a:srgbClr val="901A1E"/>
                  </a:solidFill>
                  <a:effectLst/>
                  <a:uLnTx/>
                  <a:uFillTx/>
                  <a:latin typeface="+mn-lt"/>
                  <a:ea typeface="ＭＳ Ｐゴシック" pitchFamily="-65" charset="-128"/>
                  <a:cs typeface="+mn-cs"/>
                </a:rPr>
                <a:t> (A) = max. value of </a:t>
              </a:r>
              <a:r>
                <a:rPr lang="en-US" sz="1400" b="1" i="1" kern="0" dirty="0">
                  <a:solidFill>
                    <a:srgbClr val="901A1E"/>
                  </a:solidFill>
                  <a:latin typeface="+mn-lt"/>
                </a:rPr>
                <a:t>k</a:t>
              </a:r>
              <a:r>
                <a:rPr kumimoji="0" lang="en-US" sz="1400" b="1" u="none" strike="noStrike" kern="0" cap="none" spc="0" normalizeH="0" noProof="0" dirty="0">
                  <a:ln>
                    <a:noFill/>
                  </a:ln>
                  <a:solidFill>
                    <a:srgbClr val="901A1E"/>
                  </a:solidFill>
                  <a:effectLst/>
                  <a:uLnTx/>
                  <a:uFillTx/>
                  <a:latin typeface="+mn-lt"/>
                  <a:ea typeface="ＭＳ Ｐゴシック" pitchFamily="-65" charset="-128"/>
                  <a:cs typeface="+mn-cs"/>
                </a:rPr>
                <a:t> such that any </a:t>
              </a:r>
              <a:r>
                <a:rPr kumimoji="0" lang="en-US" sz="1400" b="1" i="1" u="none" strike="noStrike" kern="0" cap="none" spc="0" normalizeH="0" noProof="0" dirty="0">
                  <a:ln>
                    <a:noFill/>
                  </a:ln>
                  <a:solidFill>
                    <a:srgbClr val="901A1E"/>
                  </a:solidFill>
                  <a:effectLst/>
                  <a:uLnTx/>
                  <a:uFillTx/>
                  <a:latin typeface="+mn-lt"/>
                  <a:ea typeface="ＭＳ Ｐゴシック" pitchFamily="-65" charset="-128"/>
                  <a:cs typeface="+mn-cs"/>
                </a:rPr>
                <a:t>k</a:t>
              </a:r>
              <a:r>
                <a:rPr kumimoji="0" lang="en-US" sz="1400" b="1" u="none" strike="noStrike" kern="0" cap="none" spc="0" normalizeH="0" noProof="0" dirty="0">
                  <a:ln>
                    <a:noFill/>
                  </a:ln>
                  <a:solidFill>
                    <a:srgbClr val="901A1E"/>
                  </a:solidFill>
                  <a:effectLst/>
                  <a:uLnTx/>
                  <a:uFillTx/>
                  <a:latin typeface="+mn-lt"/>
                  <a:ea typeface="ＭＳ Ｐゴシック" pitchFamily="-65" charset="-128"/>
                  <a:cs typeface="+mn-cs"/>
                </a:rPr>
                <a:t> columns of A is linearly independent.</a:t>
              </a:r>
            </a:p>
          </p:txBody>
        </p:sp>
        <p:sp>
          <p:nvSpPr>
            <p:cNvPr id="60" name="Rectangle 67">
              <a:extLst>
                <a:ext uri="{FF2B5EF4-FFF2-40B4-BE49-F238E27FC236}">
                  <a16:creationId xmlns:a16="http://schemas.microsoft.com/office/drawing/2014/main" id="{BEB90263-6826-487E-BCF8-C5B4A2F7D6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04460" y="5824253"/>
              <a:ext cx="2506861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342900" indent="-342900" eaLnBrk="0" hangingPunct="0">
                <a:spcBef>
                  <a:spcPct val="20000"/>
                </a:spcBef>
                <a:defRPr/>
              </a:pPr>
              <a:r>
                <a:rPr lang="en-US" sz="1100" b="1" kern="0" dirty="0">
                  <a:solidFill>
                    <a:srgbClr val="EA9C00"/>
                  </a:solidFill>
                  <a:latin typeface="Verdana"/>
                </a:rPr>
                <a:t>[Kruskal, 1977; </a:t>
              </a:r>
            </a:p>
            <a:p>
              <a:pPr marL="342900" indent="-342900" eaLnBrk="0" hangingPunct="0">
                <a:spcBef>
                  <a:spcPct val="20000"/>
                </a:spcBef>
                <a:defRPr/>
              </a:pPr>
              <a:r>
                <a:rPr lang="en-US" sz="1100" b="1" kern="0" dirty="0" err="1">
                  <a:solidFill>
                    <a:srgbClr val="EA9C00"/>
                  </a:solidFill>
                  <a:latin typeface="Verdana"/>
                </a:rPr>
                <a:t>Sidiropoulos</a:t>
              </a:r>
              <a:r>
                <a:rPr lang="en-US" sz="1100" b="1" kern="0" dirty="0">
                  <a:solidFill>
                    <a:srgbClr val="EA9C00"/>
                  </a:solidFill>
                  <a:latin typeface="Verdana"/>
                </a:rPr>
                <a:t> and Bro, 2000]  </a:t>
              </a:r>
              <a:endParaRPr lang="en-US" sz="1400" b="1" kern="0" dirty="0">
                <a:solidFill>
                  <a:srgbClr val="901A1E"/>
                </a:solidFill>
                <a:latin typeface="Verdana"/>
              </a:endParaRPr>
            </a:p>
            <a:p>
              <a:pPr marL="342900" marR="0" lvl="0" indent="-342900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EA9C00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27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028A45C1-404B-47A3-B18A-567B8822E68C}"/>
              </a:ext>
            </a:extLst>
          </p:cNvPr>
          <p:cNvSpPr/>
          <p:nvPr/>
        </p:nvSpPr>
        <p:spPr>
          <a:xfrm>
            <a:off x="7373590" y="6210504"/>
            <a:ext cx="1685521" cy="647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731525" y="1340768"/>
            <a:ext cx="885186" cy="1289221"/>
          </a:xfrm>
          <a:prstGeom prst="rect">
            <a:avLst/>
          </a:prstGeom>
          <a:solidFill>
            <a:srgbClr val="901A1E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79125" y="1458696"/>
            <a:ext cx="885186" cy="1289221"/>
          </a:xfrm>
          <a:prstGeom prst="rect">
            <a:avLst/>
          </a:prstGeom>
          <a:solidFill>
            <a:srgbClr val="901A1E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371485" y="1602712"/>
            <a:ext cx="885186" cy="1289221"/>
          </a:xfrm>
          <a:prstGeom prst="rect">
            <a:avLst/>
          </a:prstGeom>
          <a:solidFill>
            <a:srgbClr val="901A1E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44"/>
          <p:cNvGrpSpPr/>
          <p:nvPr/>
        </p:nvGrpSpPr>
        <p:grpSpPr>
          <a:xfrm>
            <a:off x="4482781" y="1744637"/>
            <a:ext cx="1702282" cy="1568093"/>
            <a:chOff x="4355976" y="1842732"/>
            <a:chExt cx="1800200" cy="1751681"/>
          </a:xfrm>
        </p:grpSpPr>
        <p:sp>
          <p:nvSpPr>
            <p:cNvPr id="26" name="Rectangle 25"/>
            <p:cNvSpPr/>
            <p:nvPr/>
          </p:nvSpPr>
          <p:spPr bwMode="auto">
            <a:xfrm>
              <a:off x="5076056" y="1842732"/>
              <a:ext cx="1080120" cy="1440160"/>
            </a:xfrm>
            <a:prstGeom prst="rect">
              <a:avLst/>
            </a:prstGeom>
            <a:solidFill>
              <a:srgbClr val="000080"/>
            </a:solidFill>
            <a:ln w="31750" cap="flat" cmpd="sng" algn="ctr">
              <a:solidFill>
                <a:srgbClr val="000099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16200000">
              <a:off x="4549194" y="2380654"/>
              <a:ext cx="641421" cy="292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time</a:t>
              </a:r>
              <a:endParaRPr lang="en-US" sz="1200" b="1" baseline="0" dirty="0">
                <a:solidFill>
                  <a:srgbClr val="00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75431" y="3284984"/>
              <a:ext cx="1005598" cy="309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baseline="0" dirty="0">
                  <a:solidFill>
                    <a:srgbClr val="000000"/>
                  </a:solidFill>
                </a:rPr>
                <a:t>channels</a:t>
              </a: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4355976" y="2420888"/>
              <a:ext cx="432048" cy="0"/>
            </a:xfrm>
            <a:prstGeom prst="straightConnector1">
              <a:avLst/>
            </a:prstGeom>
            <a:ln w="31750">
              <a:solidFill>
                <a:srgbClr val="901A1E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Box 24"/>
          <p:cNvSpPr txBox="1">
            <a:spLocks noChangeArrowheads="1"/>
          </p:cNvSpPr>
          <p:nvPr/>
        </p:nvSpPr>
        <p:spPr bwMode="auto">
          <a:xfrm>
            <a:off x="5459566" y="626294"/>
            <a:ext cx="3699788" cy="276999"/>
          </a:xfrm>
          <a:prstGeom prst="rect">
            <a:avLst/>
          </a:prstGeom>
          <a:noFill/>
          <a:ln w="28575" algn="ctr">
            <a:noFill/>
            <a:miter lim="800000"/>
            <a:headEnd type="none" w="sm" len="sm"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200" b="1" baseline="0" dirty="0">
                <a:solidFill>
                  <a:srgbClr val="D28C00"/>
                </a:solidFill>
              </a:rPr>
              <a:t>[Acar et al., </a:t>
            </a:r>
            <a:r>
              <a:rPr lang="en-US" sz="1200" b="1" dirty="0">
                <a:solidFill>
                  <a:srgbClr val="D28C00"/>
                </a:solidFill>
              </a:rPr>
              <a:t>2007; De Vos et al., 2007</a:t>
            </a:r>
            <a:r>
              <a:rPr lang="en-US" sz="1200" b="1" baseline="0" dirty="0">
                <a:solidFill>
                  <a:srgbClr val="D28C00"/>
                </a:solidFill>
              </a:rPr>
              <a:t>]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-36512" y="-27384"/>
            <a:ext cx="936104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  </a:t>
            </a:r>
            <a:r>
              <a:rPr lang="en-US" sz="1700" b="1" kern="0" dirty="0" smtClean="0">
                <a:solidFill>
                  <a:schemeClr val="tx2"/>
                </a:solidFill>
                <a:latin typeface="+mj-lt"/>
                <a:cs typeface="+mj-cs"/>
              </a:rPr>
              <a:t>Neuroscience: </a:t>
            </a: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CP has proved useful in epileptic seizure </a:t>
            </a:r>
            <a:r>
              <a:rPr lang="en-US" sz="1700" b="1" kern="0" dirty="0" smtClean="0">
                <a:solidFill>
                  <a:schemeClr val="tx2"/>
                </a:solidFill>
                <a:latin typeface="+mj-lt"/>
                <a:cs typeface="+mj-cs"/>
              </a:rPr>
              <a:t>localization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ＭＳ Ｐゴシック" pitchFamily="-65" charset="-128"/>
              <a:cs typeface="+mj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164503" y="1749984"/>
            <a:ext cx="136183" cy="1289221"/>
          </a:xfrm>
          <a:prstGeom prst="rect">
            <a:avLst/>
          </a:prstGeom>
          <a:solidFill>
            <a:srgbClr val="901A1E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01A1E"/>
              </a:solidFill>
            </a:endParaRPr>
          </a:p>
        </p:txBody>
      </p:sp>
      <p:grpSp>
        <p:nvGrpSpPr>
          <p:cNvPr id="3" name="Group 43"/>
          <p:cNvGrpSpPr/>
          <p:nvPr/>
        </p:nvGrpSpPr>
        <p:grpSpPr>
          <a:xfrm>
            <a:off x="306317" y="1602712"/>
            <a:ext cx="3881202" cy="1536494"/>
            <a:chOff x="179512" y="1700808"/>
            <a:chExt cx="4104456" cy="1716382"/>
          </a:xfrm>
        </p:grpSpPr>
        <p:pic>
          <p:nvPicPr>
            <p:cNvPr id="4103" name="Picture 7 1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979712" y="1700808"/>
              <a:ext cx="2304256" cy="1716382"/>
            </a:xfrm>
            <a:prstGeom prst="rect">
              <a:avLst/>
            </a:prstGeom>
            <a:noFill/>
            <a:ln w="317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</p:spPr>
        </p:pic>
        <p:pic>
          <p:nvPicPr>
            <p:cNvPr id="4099" name="Picture 3" descr="C:\Users\Evrim\Pictures\EEG.jp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79512" y="1700808"/>
              <a:ext cx="1080120" cy="1604139"/>
            </a:xfrm>
            <a:prstGeom prst="rect">
              <a:avLst/>
            </a:prstGeom>
            <a:noFill/>
          </p:spPr>
        </p:pic>
        <p:cxnSp>
          <p:nvCxnSpPr>
            <p:cNvPr id="23" name="Straight Connector 22"/>
            <p:cNvCxnSpPr/>
            <p:nvPr/>
          </p:nvCxnSpPr>
          <p:spPr>
            <a:xfrm>
              <a:off x="1979712" y="1916832"/>
              <a:ext cx="2304256" cy="0"/>
            </a:xfrm>
            <a:prstGeom prst="line">
              <a:avLst/>
            </a:prstGeom>
            <a:ln w="19050">
              <a:solidFill>
                <a:srgbClr val="901A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979712" y="2132856"/>
              <a:ext cx="2304256" cy="0"/>
            </a:xfrm>
            <a:prstGeom prst="line">
              <a:avLst/>
            </a:prstGeom>
            <a:ln w="19050">
              <a:solidFill>
                <a:srgbClr val="901A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403648" y="2420888"/>
              <a:ext cx="432048" cy="0"/>
            </a:xfrm>
            <a:prstGeom prst="straightConnector1">
              <a:avLst/>
            </a:prstGeom>
            <a:ln w="31750">
              <a:solidFill>
                <a:srgbClr val="901A1E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45"/>
          <p:cNvGrpSpPr/>
          <p:nvPr/>
        </p:nvGrpSpPr>
        <p:grpSpPr>
          <a:xfrm>
            <a:off x="6354989" y="1746728"/>
            <a:ext cx="1795495" cy="1566220"/>
            <a:chOff x="6228184" y="1844824"/>
            <a:chExt cx="1898775" cy="1749589"/>
          </a:xfrm>
        </p:grpSpPr>
        <p:sp>
          <p:nvSpPr>
            <p:cNvPr id="39" name="Right Arrow 38"/>
            <p:cNvSpPr/>
            <p:nvPr/>
          </p:nvSpPr>
          <p:spPr>
            <a:xfrm>
              <a:off x="6372200" y="2348880"/>
              <a:ext cx="360040" cy="216024"/>
            </a:xfrm>
            <a:prstGeom prst="rightArrow">
              <a:avLst/>
            </a:prstGeom>
            <a:solidFill>
              <a:srgbClr val="901A1E"/>
            </a:solidFill>
            <a:ln>
              <a:solidFill>
                <a:srgbClr val="901A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28184" y="1988840"/>
              <a:ext cx="675033" cy="3438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</a:rPr>
                <a:t>CWT</a:t>
              </a:r>
              <a:endParaRPr lang="en-US" sz="1400" b="1" baseline="0" dirty="0">
                <a:solidFill>
                  <a:srgbClr val="000000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092280" y="1844824"/>
              <a:ext cx="936104" cy="1440160"/>
            </a:xfrm>
            <a:prstGeom prst="rect">
              <a:avLst/>
            </a:prstGeom>
            <a:solidFill>
              <a:srgbClr val="901A1E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6617682" y="2376754"/>
              <a:ext cx="641421" cy="292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time</a:t>
              </a:r>
              <a:endParaRPr lang="en-US" sz="1200" b="1" baseline="0" dirty="0">
                <a:solidFill>
                  <a:srgbClr val="00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019647" y="3284984"/>
              <a:ext cx="1107312" cy="309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baseline="0" dirty="0">
                  <a:solidFill>
                    <a:srgbClr val="000000"/>
                  </a:solidFill>
                </a:rPr>
                <a:t>frequency</a:t>
              </a:r>
            </a:p>
          </p:txBody>
        </p:sp>
      </p:grpSp>
      <p:sp>
        <p:nvSpPr>
          <p:cNvPr id="47" name="Rectangle 46"/>
          <p:cNvSpPr/>
          <p:nvPr/>
        </p:nvSpPr>
        <p:spPr>
          <a:xfrm>
            <a:off x="5292080" y="1746728"/>
            <a:ext cx="136183" cy="1289221"/>
          </a:xfrm>
          <a:prstGeom prst="rect">
            <a:avLst/>
          </a:prstGeom>
          <a:solidFill>
            <a:srgbClr val="901A1E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01A1E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436096" y="1746728"/>
            <a:ext cx="136183" cy="1289221"/>
          </a:xfrm>
          <a:prstGeom prst="rect">
            <a:avLst/>
          </a:prstGeom>
          <a:solidFill>
            <a:srgbClr val="901A1E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01A1E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054390" y="1744638"/>
            <a:ext cx="136183" cy="1289221"/>
          </a:xfrm>
          <a:prstGeom prst="rect">
            <a:avLst/>
          </a:prstGeom>
          <a:solidFill>
            <a:srgbClr val="901A1E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01A1E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 rot="19092527">
            <a:off x="8124152" y="2758342"/>
            <a:ext cx="1104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baseline="0" dirty="0">
                <a:solidFill>
                  <a:srgbClr val="000000"/>
                </a:solidFill>
              </a:rPr>
              <a:t>channels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5652120" y="2466808"/>
            <a:ext cx="340456" cy="0"/>
          </a:xfrm>
          <a:prstGeom prst="line">
            <a:avLst/>
          </a:prstGeom>
          <a:ln w="1905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Box 7"/>
          <p:cNvSpPr txBox="1">
            <a:spLocks noChangeArrowheads="1"/>
          </p:cNvSpPr>
          <p:nvPr/>
        </p:nvSpPr>
        <p:spPr bwMode="auto">
          <a:xfrm>
            <a:off x="3874932" y="5097968"/>
            <a:ext cx="174134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endParaRPr lang="en-US" sz="1800" b="0" baseline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78" name="Text Box 12"/>
          <p:cNvSpPr txBox="1">
            <a:spLocks noChangeArrowheads="1"/>
          </p:cNvSpPr>
          <p:nvPr/>
        </p:nvSpPr>
        <p:spPr bwMode="auto">
          <a:xfrm>
            <a:off x="1739953" y="4943926"/>
            <a:ext cx="174683" cy="646331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 sz="3600" baseline="0" dirty="0">
              <a:solidFill>
                <a:schemeClr val="tx1"/>
              </a:solidFill>
            </a:endParaRPr>
          </a:p>
        </p:txBody>
      </p:sp>
      <p:grpSp>
        <p:nvGrpSpPr>
          <p:cNvPr id="5" name="Group 90"/>
          <p:cNvGrpSpPr/>
          <p:nvPr/>
        </p:nvGrpSpPr>
        <p:grpSpPr>
          <a:xfrm>
            <a:off x="46528" y="3913892"/>
            <a:ext cx="3736885" cy="2676172"/>
            <a:chOff x="46528" y="3913892"/>
            <a:chExt cx="3736885" cy="2676172"/>
          </a:xfrm>
        </p:grpSpPr>
        <p:sp>
          <p:nvSpPr>
            <p:cNvPr id="70" name="Text Box 22"/>
            <p:cNvSpPr txBox="1">
              <a:spLocks noChangeArrowheads="1"/>
            </p:cNvSpPr>
            <p:nvPr/>
          </p:nvSpPr>
          <p:spPr bwMode="auto">
            <a:xfrm>
              <a:off x="1818486" y="5138027"/>
              <a:ext cx="492942" cy="584775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3200" baseline="0" dirty="0">
                  <a:solidFill>
                    <a:srgbClr val="000000"/>
                  </a:solidFill>
                </a:rPr>
                <a:t>≈</a:t>
              </a:r>
            </a:p>
          </p:txBody>
        </p:sp>
        <p:grpSp>
          <p:nvGrpSpPr>
            <p:cNvPr id="6" name="Group 33"/>
            <p:cNvGrpSpPr/>
            <p:nvPr/>
          </p:nvGrpSpPr>
          <p:grpSpPr>
            <a:xfrm>
              <a:off x="331826" y="4998082"/>
              <a:ext cx="1071822" cy="1023206"/>
              <a:chOff x="2162653" y="2731762"/>
              <a:chExt cx="1133475" cy="1143000"/>
            </a:xfrm>
          </p:grpSpPr>
          <p:sp>
            <p:nvSpPr>
              <p:cNvPr id="98" name="AutoShape 4"/>
              <p:cNvSpPr>
                <a:spLocks noChangeArrowheads="1"/>
              </p:cNvSpPr>
              <p:nvPr/>
            </p:nvSpPr>
            <p:spPr bwMode="auto">
              <a:xfrm>
                <a:off x="2162653" y="2731762"/>
                <a:ext cx="1133475" cy="1143000"/>
              </a:xfrm>
              <a:prstGeom prst="cube">
                <a:avLst>
                  <a:gd name="adj" fmla="val 25000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endParaRPr lang="en-US" sz="1800" b="0" baseline="0">
                  <a:solidFill>
                    <a:schemeClr val="tx1"/>
                  </a:solidFill>
                  <a:latin typeface="cmsy8" pitchFamily="34" charset="0"/>
                  <a:cs typeface="Arial" charset="0"/>
                </a:endParaRPr>
              </a:p>
            </p:txBody>
          </p:sp>
          <p:pic>
            <p:nvPicPr>
              <p:cNvPr id="99" name="Picture 62" descr="txp_fig"/>
              <p:cNvPicPr>
                <a:picLocks noChangeAspect="1" noChangeArrowheads="1"/>
              </p:cNvPicPr>
              <p:nvPr>
                <p:custDataLst>
                  <p:tags r:id="rId11"/>
                </p:custDataLst>
              </p:nvPr>
            </p:nvPicPr>
            <p:blipFill>
              <a:blip r:embed="rId1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509977" y="3314908"/>
                <a:ext cx="260350" cy="217488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" name="Group 38"/>
            <p:cNvGrpSpPr/>
            <p:nvPr/>
          </p:nvGrpSpPr>
          <p:grpSpPr>
            <a:xfrm>
              <a:off x="2891631" y="3913892"/>
              <a:ext cx="891782" cy="1128474"/>
              <a:chOff x="3732213" y="2308975"/>
              <a:chExt cx="943079" cy="1260593"/>
            </a:xfrm>
          </p:grpSpPr>
          <p:sp>
            <p:nvSpPr>
              <p:cNvPr id="92" name="Rectangle 5 1"/>
              <p:cNvSpPr>
                <a:spLocks noChangeArrowheads="1"/>
              </p:cNvSpPr>
              <p:nvPr/>
            </p:nvSpPr>
            <p:spPr bwMode="auto">
              <a:xfrm>
                <a:off x="3781425" y="2806700"/>
                <a:ext cx="96838" cy="695325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Rectangle 6 1"/>
              <p:cNvSpPr>
                <a:spLocks noChangeArrowheads="1"/>
              </p:cNvSpPr>
              <p:nvPr/>
            </p:nvSpPr>
            <p:spPr bwMode="auto">
              <a:xfrm rot="5400000">
                <a:off x="4237038" y="2527300"/>
                <a:ext cx="88900" cy="615950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D28C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Rectangle 10 1"/>
              <p:cNvSpPr>
                <a:spLocks noChangeArrowheads="1"/>
              </p:cNvSpPr>
              <p:nvPr/>
            </p:nvSpPr>
            <p:spPr bwMode="auto">
              <a:xfrm rot="2700000">
                <a:off x="4021138" y="2187575"/>
                <a:ext cx="82550" cy="6604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 cap="sq" algn="ctr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95" name="Picture 94" descr="txp_fig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3908928" y="3377877"/>
                <a:ext cx="255333" cy="191691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96" name="Picture 95" descr="txp_fig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4446484" y="2916238"/>
                <a:ext cx="228808" cy="207611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97" name="Picture 96" descr="txp_fig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4370267" y="2308975"/>
                <a:ext cx="228840" cy="180473"/>
              </a:xfrm>
              <a:prstGeom prst="rect">
                <a:avLst/>
              </a:prstGeom>
              <a:noFill/>
              <a:ln/>
              <a:effectLst/>
            </p:spPr>
          </p:pic>
        </p:grpSp>
        <p:sp>
          <p:nvSpPr>
            <p:cNvPr id="83" name="Text Box 32"/>
            <p:cNvSpPr txBox="1">
              <a:spLocks noChangeArrowheads="1"/>
            </p:cNvSpPr>
            <p:nvPr/>
          </p:nvSpPr>
          <p:spPr bwMode="auto">
            <a:xfrm>
              <a:off x="2754589" y="5138027"/>
              <a:ext cx="315593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b="0" baseline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grpSp>
          <p:nvGrpSpPr>
            <p:cNvPr id="8" name="Group 101"/>
            <p:cNvGrpSpPr/>
            <p:nvPr/>
          </p:nvGrpSpPr>
          <p:grpSpPr>
            <a:xfrm>
              <a:off x="2870677" y="5461419"/>
              <a:ext cx="911596" cy="1128645"/>
              <a:chOff x="3889090" y="4616488"/>
              <a:chExt cx="964033" cy="1260784"/>
            </a:xfrm>
          </p:grpSpPr>
          <p:pic>
            <p:nvPicPr>
              <p:cNvPr id="75" name="Picture 74" descr="txp_fig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4080966" y="5685772"/>
                <a:ext cx="268101" cy="191500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76" name="Picture 75" descr="txp_fig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4614306" y="5223941"/>
                <a:ext cx="238817" cy="207640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77" name="Picture 76" descr="txp_fig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4537190" y="4616488"/>
                <a:ext cx="240645" cy="180664"/>
              </a:xfrm>
              <a:prstGeom prst="rect">
                <a:avLst/>
              </a:prstGeom>
              <a:noFill/>
              <a:ln/>
              <a:effectLst/>
            </p:spPr>
          </p:pic>
          <p:sp>
            <p:nvSpPr>
              <p:cNvPr id="86" name="Rectangle 5 2"/>
              <p:cNvSpPr>
                <a:spLocks noChangeArrowheads="1"/>
              </p:cNvSpPr>
              <p:nvPr/>
            </p:nvSpPr>
            <p:spPr bwMode="auto">
              <a:xfrm>
                <a:off x="3938302" y="5120225"/>
                <a:ext cx="96838" cy="695325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Rectangle 6 2"/>
              <p:cNvSpPr>
                <a:spLocks noChangeArrowheads="1"/>
              </p:cNvSpPr>
              <p:nvPr/>
            </p:nvSpPr>
            <p:spPr bwMode="auto">
              <a:xfrm rot="5400000">
                <a:off x="4393915" y="4821659"/>
                <a:ext cx="88900" cy="615950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D28C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Rectangle 10 2"/>
              <p:cNvSpPr>
                <a:spLocks noChangeArrowheads="1"/>
              </p:cNvSpPr>
              <p:nvPr/>
            </p:nvSpPr>
            <p:spPr bwMode="auto">
              <a:xfrm rot="2700000">
                <a:off x="4178015" y="4501100"/>
                <a:ext cx="82550" cy="6604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 cap="sq" algn="ctr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 rot="16200000">
              <a:off x="-175012" y="5378733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time</a:t>
              </a:r>
              <a:endParaRPr lang="en-US" sz="1200" b="1" baseline="0" dirty="0">
                <a:solidFill>
                  <a:srgbClr val="000000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51520" y="6093296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baseline="0" dirty="0">
                  <a:solidFill>
                    <a:srgbClr val="000000"/>
                  </a:solidFill>
                </a:rPr>
                <a:t>frequency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 rot="18816862">
              <a:off x="1064640" y="5684846"/>
              <a:ext cx="11784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baseline="0" dirty="0">
                  <a:solidFill>
                    <a:srgbClr val="000000"/>
                  </a:solidFill>
                </a:rPr>
                <a:t>channels</a:t>
              </a: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1955526" y="3841884"/>
            <a:ext cx="1267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baseline="0" dirty="0">
                <a:solidFill>
                  <a:srgbClr val="901A1E"/>
                </a:solidFill>
              </a:rPr>
              <a:t>Eye artifact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2051720" y="5642084"/>
            <a:ext cx="984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baseline="0" dirty="0">
                <a:solidFill>
                  <a:srgbClr val="901A1E"/>
                </a:solidFill>
              </a:rPr>
              <a:t>Seizure</a:t>
            </a:r>
          </a:p>
        </p:txBody>
      </p:sp>
      <p:sp>
        <p:nvSpPr>
          <p:cNvPr id="85" name="Rectangle 84"/>
          <p:cNvSpPr/>
          <p:nvPr/>
        </p:nvSpPr>
        <p:spPr>
          <a:xfrm>
            <a:off x="594350" y="3042872"/>
            <a:ext cx="7900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b="0" baseline="0" dirty="0">
                <a:solidFill>
                  <a:schemeClr val="bg1"/>
                </a:solidFill>
              </a:rPr>
              <a:t>archlab.gmu.edu</a:t>
            </a:r>
            <a:endParaRPr lang="en-US" sz="600" baseline="0" dirty="0">
              <a:solidFill>
                <a:schemeClr val="bg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8172400" y="5661248"/>
            <a:ext cx="971600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4548803" y="3841883"/>
            <a:ext cx="4398650" cy="1160299"/>
            <a:chOff x="4548803" y="3841883"/>
            <a:chExt cx="4398650" cy="1160299"/>
          </a:xfrm>
        </p:grpSpPr>
        <p:grpSp>
          <p:nvGrpSpPr>
            <p:cNvPr id="9" name="Group 114"/>
            <p:cNvGrpSpPr/>
            <p:nvPr/>
          </p:nvGrpSpPr>
          <p:grpSpPr>
            <a:xfrm>
              <a:off x="4554789" y="3841883"/>
              <a:ext cx="4392664" cy="1160299"/>
              <a:chOff x="4427984" y="3717032"/>
              <a:chExt cx="4645338" cy="1296144"/>
            </a:xfrm>
          </p:grpSpPr>
          <p:grpSp>
            <p:nvGrpSpPr>
              <p:cNvPr id="10" name="Group 40"/>
              <p:cNvGrpSpPr/>
              <p:nvPr/>
            </p:nvGrpSpPr>
            <p:grpSpPr>
              <a:xfrm>
                <a:off x="4427984" y="3872488"/>
                <a:ext cx="4645338" cy="1140688"/>
                <a:chOff x="-1330" y="4038600"/>
                <a:chExt cx="9069130" cy="2468880"/>
              </a:xfrm>
            </p:grpSpPr>
            <p:grpSp>
              <p:nvGrpSpPr>
                <p:cNvPr id="11" name="Group 14"/>
                <p:cNvGrpSpPr/>
                <p:nvPr/>
              </p:nvGrpSpPr>
              <p:grpSpPr>
                <a:xfrm>
                  <a:off x="6096000" y="4038600"/>
                  <a:ext cx="2971800" cy="2438400"/>
                  <a:chOff x="5943600" y="4033684"/>
                  <a:chExt cx="3352800" cy="2595716"/>
                </a:xfrm>
              </p:grpSpPr>
              <p:pic>
                <p:nvPicPr>
                  <p:cNvPr id="56" name="Picture 4" descr="H:\Backups\Backup_November102008\RESEARCH\EPILEPSY\EPILESPY\EPILEPSY_II_ISMB07\Camera-Ready\Figures\f1_electrode.tif"/>
                  <p:cNvPicPr>
                    <a:picLocks noChangeAspect="1" noChangeArrowheads="1"/>
                  </p:cNvPicPr>
                  <p:nvPr/>
                </p:nvPicPr>
                <p:blipFill>
                  <a:blip r:embed="rId23" cstate="print"/>
                  <a:srcRect/>
                  <a:stretch>
                    <a:fillRect/>
                  </a:stretch>
                </p:blipFill>
                <p:spPr bwMode="auto">
                  <a:xfrm>
                    <a:off x="5943600" y="4114800"/>
                    <a:ext cx="3352800" cy="2514600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57" name="Rectangle 56"/>
                  <p:cNvSpPr/>
                  <p:nvPr/>
                </p:nvSpPr>
                <p:spPr bwMode="auto">
                  <a:xfrm>
                    <a:off x="6740769" y="4033684"/>
                    <a:ext cx="15240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 cap="flat" cmpd="sng" algn="ctr">
                    <a:noFill/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4000" b="1" i="0" u="none" strike="noStrike" cap="none" normalizeH="0" baseline="-25000">
                      <a:ln>
                        <a:noFill/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p:grpSp>
            <p:grpSp>
              <p:nvGrpSpPr>
                <p:cNvPr id="12" name="Group 17"/>
                <p:cNvGrpSpPr/>
                <p:nvPr/>
              </p:nvGrpSpPr>
              <p:grpSpPr>
                <a:xfrm>
                  <a:off x="-1330" y="4038600"/>
                  <a:ext cx="6479660" cy="2468880"/>
                  <a:chOff x="-1330" y="4038600"/>
                  <a:chExt cx="6479660" cy="2468880"/>
                </a:xfrm>
              </p:grpSpPr>
              <p:grpSp>
                <p:nvGrpSpPr>
                  <p:cNvPr id="13" name="Group 10"/>
                  <p:cNvGrpSpPr/>
                  <p:nvPr/>
                </p:nvGrpSpPr>
                <p:grpSpPr>
                  <a:xfrm>
                    <a:off x="-1330" y="4038600"/>
                    <a:ext cx="3354130" cy="2468880"/>
                    <a:chOff x="-1330" y="4038600"/>
                    <a:chExt cx="3354130" cy="2571183"/>
                  </a:xfrm>
                </p:grpSpPr>
                <p:pic>
                  <p:nvPicPr>
                    <p:cNvPr id="46" name="Picture 45" descr="H:\Backups\Backup_November102008\RESEARCH\EPILEPSY\EPILESPY\EPILEPSY_II_ISMB07\Camera-Ready\Figures\f1_time.tif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-1330" y="4095183"/>
                      <a:ext cx="3354130" cy="2514600"/>
                    </a:xfrm>
                    <a:prstGeom prst="rect">
                      <a:avLst/>
                    </a:prstGeom>
                    <a:noFill/>
                  </p:spPr>
                </p:pic>
                <p:sp>
                  <p:nvSpPr>
                    <p:cNvPr id="54" name="Rectangle 53"/>
                    <p:cNvSpPr/>
                    <p:nvPr/>
                  </p:nvSpPr>
                  <p:spPr bwMode="auto">
                    <a:xfrm>
                      <a:off x="914400" y="4038600"/>
                      <a:ext cx="1524000" cy="2286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0" cap="flat" cmpd="sng" algn="ctr">
                      <a:noFill/>
                      <a:prstDash val="solid"/>
                      <a:round/>
                      <a:headEnd type="none" w="med" len="med"/>
                      <a:tailEnd type="triangl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000" b="1" i="0" u="none" strike="noStrike" cap="none" normalizeH="0" baseline="-2500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</p:grpSp>
              <p:grpSp>
                <p:nvGrpSpPr>
                  <p:cNvPr id="14" name="Group 12"/>
                  <p:cNvGrpSpPr/>
                  <p:nvPr/>
                </p:nvGrpSpPr>
                <p:grpSpPr>
                  <a:xfrm>
                    <a:off x="3124200" y="4038600"/>
                    <a:ext cx="3354130" cy="2468880"/>
                    <a:chOff x="3124200" y="4038600"/>
                    <a:chExt cx="3354130" cy="2590800"/>
                  </a:xfrm>
                </p:grpSpPr>
                <p:pic>
                  <p:nvPicPr>
                    <p:cNvPr id="44" name="Picture 2" descr="H:\Backups\Backup_November102008\RESEARCH\EPILEPSY\EPILESPY\EPILEPSY_II_ISMB07\Camera-Ready\Figures\f1_scale.tif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3124200" y="4114800"/>
                      <a:ext cx="3354130" cy="2514600"/>
                    </a:xfrm>
                    <a:prstGeom prst="rect">
                      <a:avLst/>
                    </a:prstGeom>
                    <a:noFill/>
                  </p:spPr>
                </p:pic>
                <p:sp>
                  <p:nvSpPr>
                    <p:cNvPr id="45" name="Rectangle 44"/>
                    <p:cNvSpPr/>
                    <p:nvPr/>
                  </p:nvSpPr>
                  <p:spPr bwMode="auto">
                    <a:xfrm>
                      <a:off x="4038600" y="4038600"/>
                      <a:ext cx="1524000" cy="2286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0" cap="flat" cmpd="sng" algn="ctr">
                      <a:noFill/>
                      <a:prstDash val="solid"/>
                      <a:round/>
                      <a:headEnd type="none" w="med" len="med"/>
                      <a:tailEnd type="triangl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000" b="1" i="0" u="none" strike="noStrike" cap="none" normalizeH="0" baseline="-2500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</p:grpSp>
            </p:grpSp>
          </p:grpSp>
          <p:sp>
            <p:nvSpPr>
              <p:cNvPr id="109" name="TextBox 108"/>
              <p:cNvSpPr txBox="1"/>
              <p:nvPr/>
            </p:nvSpPr>
            <p:spPr>
              <a:xfrm>
                <a:off x="4932040" y="3717032"/>
                <a:ext cx="5741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00000"/>
                    </a:solidFill>
                  </a:rPr>
                  <a:t>time</a:t>
                </a:r>
                <a:endParaRPr lang="en-US" sz="1200" b="1" baseline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6372200" y="3717032"/>
                <a:ext cx="10470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baseline="0" dirty="0">
                    <a:solidFill>
                      <a:srgbClr val="000000"/>
                    </a:solidFill>
                  </a:rPr>
                  <a:t>frequency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7869571" y="3728065"/>
                <a:ext cx="9509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baseline="0" dirty="0">
                    <a:solidFill>
                      <a:srgbClr val="000000"/>
                    </a:solidFill>
                  </a:rPr>
                  <a:t>channels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4548803" y="4221088"/>
              <a:ext cx="141524" cy="504056"/>
              <a:chOff x="4548803" y="4221088"/>
              <a:chExt cx="141524" cy="504056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4572000" y="4221088"/>
                <a:ext cx="115055" cy="504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0" name="Picture 89" descr="txp_fig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4548803" y="4415268"/>
                <a:ext cx="141524" cy="100584"/>
              </a:xfrm>
              <a:prstGeom prst="rect">
                <a:avLst/>
              </a:prstGeom>
              <a:noFill/>
              <a:ln/>
              <a:effectLst/>
            </p:spPr>
          </p:pic>
        </p:grpSp>
        <p:sp>
          <p:nvSpPr>
            <p:cNvPr id="117" name="Rectangle 116"/>
            <p:cNvSpPr/>
            <p:nvPr/>
          </p:nvSpPr>
          <p:spPr>
            <a:xfrm>
              <a:off x="6064318" y="4221088"/>
              <a:ext cx="115055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0451" y="4392558"/>
              <a:ext cx="147733" cy="129903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67" name="Group 66"/>
          <p:cNvGrpSpPr/>
          <p:nvPr/>
        </p:nvGrpSpPr>
        <p:grpSpPr>
          <a:xfrm>
            <a:off x="4572000" y="5301208"/>
            <a:ext cx="4392488" cy="1152128"/>
            <a:chOff x="4572000" y="5301208"/>
            <a:chExt cx="4392488" cy="1152128"/>
          </a:xfrm>
        </p:grpSpPr>
        <p:grpSp>
          <p:nvGrpSpPr>
            <p:cNvPr id="16" name="Group 115"/>
            <p:cNvGrpSpPr/>
            <p:nvPr/>
          </p:nvGrpSpPr>
          <p:grpSpPr>
            <a:xfrm>
              <a:off x="4572000" y="5301208"/>
              <a:ext cx="4392488" cy="1152128"/>
              <a:chOff x="4427984" y="5301208"/>
              <a:chExt cx="4645152" cy="1287016"/>
            </a:xfrm>
          </p:grpSpPr>
          <p:grpSp>
            <p:nvGrpSpPr>
              <p:cNvPr id="17" name="Group 31"/>
              <p:cNvGrpSpPr/>
              <p:nvPr/>
            </p:nvGrpSpPr>
            <p:grpSpPr>
              <a:xfrm>
                <a:off x="4427984" y="5445224"/>
                <a:ext cx="4645152" cy="1143000"/>
                <a:chOff x="0" y="1600200"/>
                <a:chExt cx="9090384" cy="2545080"/>
              </a:xfrm>
            </p:grpSpPr>
            <p:grpSp>
              <p:nvGrpSpPr>
                <p:cNvPr id="19" name="Group 27"/>
                <p:cNvGrpSpPr/>
                <p:nvPr/>
              </p:nvGrpSpPr>
              <p:grpSpPr>
                <a:xfrm>
                  <a:off x="5943600" y="1752600"/>
                  <a:ext cx="3146784" cy="2359152"/>
                  <a:chOff x="6073416" y="1752600"/>
                  <a:chExt cx="3146784" cy="2359152"/>
                </a:xfrm>
              </p:grpSpPr>
              <p:pic>
                <p:nvPicPr>
                  <p:cNvPr id="64" name="Picture 8" descr="H:\Backups\Backup_November102008\RESEARCH\EPILEPSY\EPILESPY\EPILEPSY_II_ISMB07\Camera-Ready\Figures\f2_electrode.tif"/>
                  <p:cNvPicPr>
                    <a:picLocks noChangeAspect="1" noChangeArrowheads="1"/>
                  </p:cNvPicPr>
                  <p:nvPr/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6073416" y="1752600"/>
                    <a:ext cx="3146784" cy="2359152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65" name="Rectangle 64"/>
                  <p:cNvSpPr/>
                  <p:nvPr/>
                </p:nvSpPr>
                <p:spPr bwMode="auto">
                  <a:xfrm>
                    <a:off x="6781800" y="1752600"/>
                    <a:ext cx="1524000" cy="219504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 cap="flat" cmpd="sng" algn="ctr">
                    <a:noFill/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4000" b="1" i="0" u="none" strike="noStrike" cap="none" normalizeH="0" baseline="-25000">
                      <a:ln>
                        <a:noFill/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p:grpSp>
            <p:pic>
              <p:nvPicPr>
                <p:cNvPr id="60" name="Picture 6" descr="H:\Backups\Backup_November102008\RESEARCH\EPILEPSY\EPILESPY\EPILEPSY_II_ISMB07\Camera-Ready\Figures\f2_time.tif"/>
                <p:cNvPicPr>
                  <a:picLocks noChangeAspect="1" noChangeArrowheads="1"/>
                </p:cNvPicPr>
                <p:nvPr/>
              </p:nvPicPr>
              <p:blipFill>
                <a:blip r:embed="rId28" cstate="print"/>
                <a:srcRect/>
                <a:stretch>
                  <a:fillRect/>
                </a:stretch>
              </p:blipFill>
              <p:spPr bwMode="auto">
                <a:xfrm>
                  <a:off x="0" y="1676400"/>
                  <a:ext cx="3293146" cy="2468880"/>
                </a:xfrm>
                <a:prstGeom prst="rect">
                  <a:avLst/>
                </a:prstGeom>
                <a:noFill/>
              </p:spPr>
            </p:pic>
            <p:sp>
              <p:nvSpPr>
                <p:cNvPr id="61" name="Rectangle 60"/>
                <p:cNvSpPr/>
                <p:nvPr/>
              </p:nvSpPr>
              <p:spPr bwMode="auto">
                <a:xfrm>
                  <a:off x="914400" y="1609296"/>
                  <a:ext cx="1524000" cy="219504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0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pic>
              <p:nvPicPr>
                <p:cNvPr id="62" name="Picture 7 2" descr="H:\Backups\Backup_November102008\RESEARCH\EPILEPSY\EPILESPY\EPILEPSY_II_ISMB07\Camera-Ready\Figures\f2_scale.tif"/>
                <p:cNvPicPr>
                  <a:picLocks noChangeAspect="1" noChangeArrowheads="1"/>
                </p:cNvPicPr>
                <p:nvPr/>
              </p:nvPicPr>
              <p:blipFill>
                <a:blip r:embed="rId29" cstate="print"/>
                <a:srcRect/>
                <a:stretch>
                  <a:fillRect/>
                </a:stretch>
              </p:blipFill>
              <p:spPr bwMode="auto">
                <a:xfrm>
                  <a:off x="3124200" y="1676400"/>
                  <a:ext cx="3293146" cy="2468880"/>
                </a:xfrm>
                <a:prstGeom prst="rect">
                  <a:avLst/>
                </a:prstGeom>
                <a:noFill/>
              </p:spPr>
            </p:pic>
            <p:sp>
              <p:nvSpPr>
                <p:cNvPr id="63" name="Rectangle 62"/>
                <p:cNvSpPr/>
                <p:nvPr/>
              </p:nvSpPr>
              <p:spPr bwMode="auto">
                <a:xfrm>
                  <a:off x="4038600" y="1600200"/>
                  <a:ext cx="1524000" cy="219504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0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112" name="TextBox 111"/>
              <p:cNvSpPr txBox="1"/>
              <p:nvPr/>
            </p:nvSpPr>
            <p:spPr>
              <a:xfrm>
                <a:off x="4932040" y="5301208"/>
                <a:ext cx="5741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00000"/>
                    </a:solidFill>
                  </a:rPr>
                  <a:t>time</a:t>
                </a:r>
                <a:endParaRPr lang="en-US" sz="1200" b="1" baseline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6372200" y="5301208"/>
                <a:ext cx="10470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baseline="0" dirty="0">
                    <a:solidFill>
                      <a:srgbClr val="000000"/>
                    </a:solidFill>
                  </a:rPr>
                  <a:t>frequency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7869571" y="5312241"/>
                <a:ext cx="9509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baseline="0" dirty="0">
                    <a:solidFill>
                      <a:srgbClr val="000000"/>
                    </a:solidFill>
                  </a:rPr>
                  <a:t>channels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4574492" y="5661248"/>
              <a:ext cx="140940" cy="504056"/>
              <a:chOff x="4574492" y="5661248"/>
              <a:chExt cx="140940" cy="504056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4597689" y="5661248"/>
                <a:ext cx="115055" cy="504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492" y="5855428"/>
                <a:ext cx="140940" cy="94668"/>
              </a:xfrm>
              <a:prstGeom prst="rect">
                <a:avLst/>
              </a:prstGeom>
              <a:noFill/>
              <a:ln/>
              <a:effectLst/>
            </p:spPr>
          </p:pic>
        </p:grpSp>
        <p:sp>
          <p:nvSpPr>
            <p:cNvPr id="122" name="Rectangle 121"/>
            <p:cNvSpPr/>
            <p:nvPr/>
          </p:nvSpPr>
          <p:spPr>
            <a:xfrm>
              <a:off x="6084168" y="5733256"/>
              <a:ext cx="115055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0451" y="5819378"/>
              <a:ext cx="151978" cy="129903"/>
            </a:xfrm>
            <a:prstGeom prst="rect">
              <a:avLst/>
            </a:prstGeom>
            <a:noFill/>
            <a:ln/>
            <a:effectLst/>
          </p:spPr>
        </p:pic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A8F000C6-A285-4792-93B4-4751C808F44A}"/>
              </a:ext>
            </a:extLst>
          </p:cNvPr>
          <p:cNvSpPr txBox="1"/>
          <p:nvPr/>
        </p:nvSpPr>
        <p:spPr>
          <a:xfrm>
            <a:off x="468149" y="888975"/>
            <a:ext cx="2922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901A1E"/>
                </a:solidFill>
              </a:rPr>
              <a:t>Tool: Tensor Factorizations</a:t>
            </a:r>
          </a:p>
        </p:txBody>
      </p:sp>
    </p:spTree>
    <p:extLst>
      <p:ext uri="{BB962C8B-B14F-4D97-AF65-F5344CB8AC3E}">
        <p14:creationId xmlns:p14="http://schemas.microsoft.com/office/powerpoint/2010/main" val="396109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0" grpId="0" animBg="1"/>
      <p:bldP spid="48" grpId="0" animBg="1"/>
      <p:bldP spid="34" grpId="0" animBg="1"/>
      <p:bldP spid="47" grpId="0" animBg="1"/>
      <p:bldP spid="49" grpId="0" animBg="1"/>
      <p:bldP spid="51" grpId="0" animBg="1"/>
      <p:bldP spid="53" grpId="0"/>
      <p:bldP spid="107" grpId="0"/>
      <p:bldP spid="108" grpId="0"/>
      <p:bldP spid="10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31106D-B03E-4493-BF8B-E9EF983BF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9001000" cy="720080"/>
          </a:xfrm>
        </p:spPr>
        <p:txBody>
          <a:bodyPr>
            <a:normAutofit/>
          </a:bodyPr>
          <a:lstStyle/>
          <a:p>
            <a:r>
              <a:rPr lang="en-US" sz="1700" kern="0" dirty="0" smtClean="0">
                <a:solidFill>
                  <a:schemeClr val="tx2"/>
                </a:solidFill>
                <a:ea typeface="ＭＳ Ｐゴシック" pitchFamily="-65" charset="-128"/>
              </a:rPr>
              <a:t>Recommender Systems: </a:t>
            </a:r>
            <a:r>
              <a:rPr lang="en-US" sz="1700" kern="0" dirty="0">
                <a:solidFill>
                  <a:schemeClr val="tx2"/>
                </a:solidFill>
                <a:ea typeface="ＭＳ Ｐゴシック" pitchFamily="-65" charset="-128"/>
              </a:rPr>
              <a:t>CP can capture temporal patterns useful for link prediction </a:t>
            </a:r>
          </a:p>
        </p:txBody>
      </p:sp>
      <p:grpSp>
        <p:nvGrpSpPr>
          <p:cNvPr id="9" name="Group 24">
            <a:extLst>
              <a:ext uri="{FF2B5EF4-FFF2-40B4-BE49-F238E27FC236}">
                <a16:creationId xmlns:a16="http://schemas.microsoft.com/office/drawing/2014/main" id="{CDDFC332-FC67-480A-A5B8-3470D9FF9624}"/>
              </a:ext>
            </a:extLst>
          </p:cNvPr>
          <p:cNvGrpSpPr/>
          <p:nvPr/>
        </p:nvGrpSpPr>
        <p:grpSpPr>
          <a:xfrm>
            <a:off x="1458098" y="2348880"/>
            <a:ext cx="1414858" cy="1598827"/>
            <a:chOff x="1600200" y="3657600"/>
            <a:chExt cx="1414858" cy="1598827"/>
          </a:xfrm>
        </p:grpSpPr>
        <p:pic>
          <p:nvPicPr>
            <p:cNvPr id="10" name="Picture 11 1">
              <a:extLst>
                <a:ext uri="{FF2B5EF4-FFF2-40B4-BE49-F238E27FC236}">
                  <a16:creationId xmlns:a16="http://schemas.microsoft.com/office/drawing/2014/main" id="{FA38DA55-F09D-4CF5-AF2E-7D8748FB6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/>
            <a:stretch>
              <a:fillRect/>
            </a:stretch>
          </p:blipFill>
          <p:spPr bwMode="auto">
            <a:xfrm>
              <a:off x="1600200" y="3962400"/>
              <a:ext cx="990600" cy="1294027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2">
                  <a:satMod val="175000"/>
                  <a:alpha val="40000"/>
                </a:schemeClr>
              </a:glow>
              <a:softEdge rad="63500"/>
            </a:effectLst>
          </p:spPr>
        </p:pic>
        <p:sp>
          <p:nvSpPr>
            <p:cNvPr id="11" name="Text Box 18 1">
              <a:extLst>
                <a:ext uri="{FF2B5EF4-FFF2-40B4-BE49-F238E27FC236}">
                  <a16:creationId xmlns:a16="http://schemas.microsoft.com/office/drawing/2014/main" id="{B82B3B9E-6E35-44EF-B9E1-34010D98FA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1394" y="3657600"/>
              <a:ext cx="503664" cy="261610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+mj-lt"/>
                  <a:ea typeface="+mn-ea"/>
                  <a:cs typeface="Times New Roman" pitchFamily="18" charset="0"/>
                </a:rPr>
                <a:t>T+1</a:t>
              </a:r>
            </a:p>
          </p:txBody>
        </p:sp>
      </p:grpSp>
      <p:pic>
        <p:nvPicPr>
          <p:cNvPr id="12" name="Picture 11 2">
            <a:extLst>
              <a:ext uri="{FF2B5EF4-FFF2-40B4-BE49-F238E27FC236}">
                <a16:creationId xmlns:a16="http://schemas.microsoft.com/office/drawing/2014/main" id="{BCC21D95-1D2B-42EA-94F5-C6FDE5257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1025687" y="2756541"/>
            <a:ext cx="1121555" cy="1463777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1DC13A-7063-4D69-914A-2914ABA92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808927" y="2932194"/>
            <a:ext cx="1121555" cy="1463777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</p:spPr>
      </p:pic>
      <p:sp>
        <p:nvSpPr>
          <p:cNvPr id="14" name="Text Box 14 1">
            <a:extLst>
              <a:ext uri="{FF2B5EF4-FFF2-40B4-BE49-F238E27FC236}">
                <a16:creationId xmlns:a16="http://schemas.microsoft.com/office/drawing/2014/main" id="{856D0D9B-30BE-4E3E-98E2-A19583991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755" y="4603340"/>
            <a:ext cx="1229824" cy="276999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Times New Roman" pitchFamily="18" charset="0"/>
              </a:rPr>
              <a:t>conferences</a:t>
            </a:r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id="{D5D8A853-F4A9-4384-BA14-8F872F0F5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214" y="2937973"/>
            <a:ext cx="285655" cy="261610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lt"/>
                <a:ea typeface="+mn-ea"/>
                <a:cs typeface="Times New Roman" pitchFamily="18" charset="0"/>
              </a:rPr>
              <a:t>1</a:t>
            </a:r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CD134268-9D93-44FE-A90B-9BC69DB6F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144" y="2796475"/>
            <a:ext cx="285655" cy="261610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lt"/>
                <a:ea typeface="+mn-ea"/>
                <a:cs typeface="Times New Roman" pitchFamily="18" charset="0"/>
              </a:rPr>
              <a:t>2</a:t>
            </a: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17B91D1F-C936-46E7-B2B2-68E686AD9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285" y="2650703"/>
            <a:ext cx="364202" cy="307777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…</a:t>
            </a:r>
          </a:p>
        </p:txBody>
      </p:sp>
      <p:sp>
        <p:nvSpPr>
          <p:cNvPr id="18" name="Text Box 18 2">
            <a:extLst>
              <a:ext uri="{FF2B5EF4-FFF2-40B4-BE49-F238E27FC236}">
                <a16:creationId xmlns:a16="http://schemas.microsoft.com/office/drawing/2014/main" id="{31AC99C1-308B-4BBF-8287-625D9A335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260" y="2425080"/>
            <a:ext cx="280846" cy="261610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lt"/>
                <a:ea typeface="+mn-ea"/>
                <a:cs typeface="Times New Roman" pitchFamily="18" charset="0"/>
              </a:rPr>
              <a:t>T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DB8616E2-AA01-4BEE-9720-DC86437A5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23041" y="3107848"/>
            <a:ext cx="1121555" cy="1463777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</p:spPr>
      </p:pic>
      <p:sp>
        <p:nvSpPr>
          <p:cNvPr id="20" name="Text Box 14 2">
            <a:extLst>
              <a:ext uri="{FF2B5EF4-FFF2-40B4-BE49-F238E27FC236}">
                <a16:creationId xmlns:a16="http://schemas.microsoft.com/office/drawing/2014/main" id="{D82576A9-56DF-4587-BC61-DCA14C0BA183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06945" y="3721292"/>
            <a:ext cx="849913" cy="276999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Times New Roman" pitchFamily="18" charset="0"/>
              </a:rPr>
              <a:t>authors</a:t>
            </a:r>
          </a:p>
        </p:txBody>
      </p:sp>
      <p:sp>
        <p:nvSpPr>
          <p:cNvPr id="21" name="Text Box 14 3">
            <a:extLst>
              <a:ext uri="{FF2B5EF4-FFF2-40B4-BE49-F238E27FC236}">
                <a16:creationId xmlns:a16="http://schemas.microsoft.com/office/drawing/2014/main" id="{CF6E43D3-5895-4674-B7C4-526731040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24" y="2492896"/>
            <a:ext cx="657552" cy="276999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Times New Roman" pitchFamily="18" charset="0"/>
              </a:rPr>
              <a:t>years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3CB8EE3-8A86-4B7A-90D2-0D5E1920F543}"/>
              </a:ext>
            </a:extLst>
          </p:cNvPr>
          <p:cNvGrpSpPr/>
          <p:nvPr/>
        </p:nvGrpSpPr>
        <p:grpSpPr>
          <a:xfrm>
            <a:off x="7069776" y="2469614"/>
            <a:ext cx="1030616" cy="3839706"/>
            <a:chOff x="6589384" y="2829654"/>
            <a:chExt cx="1030616" cy="3839706"/>
          </a:xfrm>
        </p:grpSpPr>
        <p:grpSp>
          <p:nvGrpSpPr>
            <p:cNvPr id="51" name="Group 35">
              <a:extLst>
                <a:ext uri="{FF2B5EF4-FFF2-40B4-BE49-F238E27FC236}">
                  <a16:creationId xmlns:a16="http://schemas.microsoft.com/office/drawing/2014/main" id="{599070EE-4A55-449D-8BF3-A84C8629F147}"/>
                </a:ext>
              </a:extLst>
            </p:cNvPr>
            <p:cNvGrpSpPr/>
            <p:nvPr/>
          </p:nvGrpSpPr>
          <p:grpSpPr>
            <a:xfrm>
              <a:off x="6629400" y="2829654"/>
              <a:ext cx="990600" cy="178577"/>
              <a:chOff x="6629400" y="3047266"/>
              <a:chExt cx="990600" cy="178577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810CC01-49EC-4652-90E5-8457325810C0}"/>
                  </a:ext>
                </a:extLst>
              </p:cNvPr>
              <p:cNvCxnSpPr/>
              <p:nvPr/>
            </p:nvCxnSpPr>
            <p:spPr bwMode="auto">
              <a:xfrm>
                <a:off x="6629400" y="3224255"/>
                <a:ext cx="228600" cy="1588"/>
              </a:xfrm>
              <a:prstGeom prst="line">
                <a:avLst/>
              </a:prstGeom>
              <a:solidFill>
                <a:srgbClr val="000080"/>
              </a:solidFill>
              <a:ln w="31750" cap="flat" cmpd="sng" algn="ctr">
                <a:solidFill>
                  <a:srgbClr val="FF33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53" name="Picture 52" descr="txp_fig">
                <a:extLst>
                  <a:ext uri="{FF2B5EF4-FFF2-40B4-BE49-F238E27FC236}">
                    <a16:creationId xmlns:a16="http://schemas.microsoft.com/office/drawing/2014/main" id="{FCD5B006-8BD2-4CBB-89DA-BB10270C61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2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6806118" y="3047266"/>
                <a:ext cx="813882" cy="171209"/>
              </a:xfrm>
              <a:prstGeom prst="rect">
                <a:avLst/>
              </a:prstGeom>
              <a:noFill/>
              <a:ln/>
              <a:effectLst/>
            </p:spPr>
          </p:pic>
        </p:grpSp>
        <p:grpSp>
          <p:nvGrpSpPr>
            <p:cNvPr id="55" name="Group 61">
              <a:extLst>
                <a:ext uri="{FF2B5EF4-FFF2-40B4-BE49-F238E27FC236}">
                  <a16:creationId xmlns:a16="http://schemas.microsoft.com/office/drawing/2014/main" id="{FBD28F58-57F7-4801-B1E1-19F610596738}"/>
                </a:ext>
              </a:extLst>
            </p:cNvPr>
            <p:cNvGrpSpPr/>
            <p:nvPr/>
          </p:nvGrpSpPr>
          <p:grpSpPr>
            <a:xfrm>
              <a:off x="6589384" y="6181404"/>
              <a:ext cx="1006952" cy="487956"/>
              <a:chOff x="6324600" y="6293844"/>
              <a:chExt cx="1006952" cy="487956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56A2ECA-AB2F-4304-8BDB-82AFAF4414B4}"/>
                  </a:ext>
                </a:extLst>
              </p:cNvPr>
              <p:cNvCxnSpPr/>
              <p:nvPr/>
            </p:nvCxnSpPr>
            <p:spPr bwMode="auto">
              <a:xfrm rot="16200000" flipH="1">
                <a:off x="6286500" y="6331944"/>
                <a:ext cx="228600" cy="152400"/>
              </a:xfrm>
              <a:prstGeom prst="line">
                <a:avLst/>
              </a:prstGeom>
              <a:solidFill>
                <a:srgbClr val="000080"/>
              </a:solidFill>
              <a:ln w="31750" cap="flat" cmpd="sng" algn="ctr">
                <a:solidFill>
                  <a:srgbClr val="FF330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57" name="Picture 56" descr="txp_fig">
                <a:extLst>
                  <a:ext uri="{FF2B5EF4-FFF2-40B4-BE49-F238E27FC236}">
                    <a16:creationId xmlns:a16="http://schemas.microsoft.com/office/drawing/2014/main" id="{AAB776A2-96E4-42BB-8BE1-A0CE8A2DEF3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2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6477000" y="6598644"/>
                <a:ext cx="854552" cy="183156"/>
              </a:xfrm>
              <a:prstGeom prst="rect">
                <a:avLst/>
              </a:prstGeom>
              <a:noFill/>
              <a:ln/>
              <a:effectLst/>
            </p:spPr>
          </p:pic>
        </p:grpSp>
      </p:grpSp>
      <p:grpSp>
        <p:nvGrpSpPr>
          <p:cNvPr id="58" name="Group 24">
            <a:extLst>
              <a:ext uri="{FF2B5EF4-FFF2-40B4-BE49-F238E27FC236}">
                <a16:creationId xmlns:a16="http://schemas.microsoft.com/office/drawing/2014/main" id="{68FA8C69-244B-4DFD-B401-4A395B932DFA}"/>
              </a:ext>
            </a:extLst>
          </p:cNvPr>
          <p:cNvGrpSpPr/>
          <p:nvPr/>
        </p:nvGrpSpPr>
        <p:grpSpPr>
          <a:xfrm>
            <a:off x="7709118" y="2704482"/>
            <a:ext cx="1414858" cy="1598827"/>
            <a:chOff x="1600200" y="3657600"/>
            <a:chExt cx="1414858" cy="1598827"/>
          </a:xfrm>
        </p:grpSpPr>
        <p:pic>
          <p:nvPicPr>
            <p:cNvPr id="59" name="Picture 11">
              <a:extLst>
                <a:ext uri="{FF2B5EF4-FFF2-40B4-BE49-F238E27FC236}">
                  <a16:creationId xmlns:a16="http://schemas.microsoft.com/office/drawing/2014/main" id="{60C7703C-A553-4426-ACA7-E6BC199EC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/>
            <a:stretch>
              <a:fillRect/>
            </a:stretch>
          </p:blipFill>
          <p:spPr bwMode="auto">
            <a:xfrm>
              <a:off x="1600200" y="3962400"/>
              <a:ext cx="990600" cy="1294027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2">
                  <a:satMod val="175000"/>
                  <a:alpha val="40000"/>
                </a:schemeClr>
              </a:glow>
              <a:softEdge rad="63500"/>
            </a:effectLst>
          </p:spPr>
        </p:pic>
        <p:sp>
          <p:nvSpPr>
            <p:cNvPr id="60" name="Text Box 18">
              <a:extLst>
                <a:ext uri="{FF2B5EF4-FFF2-40B4-BE49-F238E27FC236}">
                  <a16:creationId xmlns:a16="http://schemas.microsoft.com/office/drawing/2014/main" id="{EC363952-34CF-4E2C-88E2-A6548E585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1394" y="3657600"/>
              <a:ext cx="503664" cy="261610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+mj-lt"/>
                  <a:ea typeface="+mn-ea"/>
                  <a:cs typeface="Times New Roman" pitchFamily="18" charset="0"/>
                </a:rPr>
                <a:t>T+1</a:t>
              </a:r>
            </a:p>
          </p:txBody>
        </p:sp>
      </p:grpSp>
      <p:pic>
        <p:nvPicPr>
          <p:cNvPr id="61" name="Picture 60" descr="txp_fig">
            <a:extLst>
              <a:ext uri="{FF2B5EF4-FFF2-40B4-BE49-F238E27FC236}">
                <a16:creationId xmlns:a16="http://schemas.microsoft.com/office/drawing/2014/main" id="{545033CC-CF53-476B-AA1F-C75D0AB71D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239000" y="4380882"/>
            <a:ext cx="1815882" cy="488278"/>
          </a:xfrm>
          <a:prstGeom prst="rect">
            <a:avLst/>
          </a:prstGeom>
          <a:noFill/>
          <a:ln/>
          <a:effectLst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3A05E9B-FEA2-4A1A-A299-F18C9BF70DF0}"/>
              </a:ext>
            </a:extLst>
          </p:cNvPr>
          <p:cNvGrpSpPr/>
          <p:nvPr/>
        </p:nvGrpSpPr>
        <p:grpSpPr>
          <a:xfrm>
            <a:off x="35496" y="908720"/>
            <a:ext cx="5328592" cy="1017843"/>
            <a:chOff x="35496" y="1043005"/>
            <a:chExt cx="5328592" cy="101784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1ED39B-1D62-4BCE-AFAC-16D03BCAD754}"/>
                </a:ext>
              </a:extLst>
            </p:cNvPr>
            <p:cNvSpPr txBox="1"/>
            <p:nvPr/>
          </p:nvSpPr>
          <p:spPr bwMode="auto">
            <a:xfrm>
              <a:off x="107504" y="1043005"/>
              <a:ext cx="52565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Temporal Link Prediction</a:t>
              </a:r>
            </a:p>
            <a:p>
              <a:endParaRPr lang="en-US" sz="140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4B6632F-4EEB-4E0D-BDA1-59E57CDAE046}"/>
                </a:ext>
              </a:extLst>
            </p:cNvPr>
            <p:cNvSpPr txBox="1"/>
            <p:nvPr/>
          </p:nvSpPr>
          <p:spPr bwMode="auto">
            <a:xfrm>
              <a:off x="35496" y="1322184"/>
              <a:ext cx="525658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  Which customers will buy which products?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  Which webpages will users visit?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67" name="Text Box 24">
            <a:extLst>
              <a:ext uri="{FF2B5EF4-FFF2-40B4-BE49-F238E27FC236}">
                <a16:creationId xmlns:a16="http://schemas.microsoft.com/office/drawing/2014/main" id="{FC936A0A-41A0-4C69-B093-B322C8536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208" y="606029"/>
            <a:ext cx="3822340" cy="276999"/>
          </a:xfrm>
          <a:prstGeom prst="rect">
            <a:avLst/>
          </a:prstGeom>
          <a:noFill/>
          <a:ln w="28575" algn="ctr">
            <a:noFill/>
            <a:miter lim="800000"/>
            <a:headEnd type="none" w="sm" len="sm"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200" b="1" baseline="0" dirty="0">
                <a:solidFill>
                  <a:srgbClr val="D28C00"/>
                </a:solidFill>
              </a:rPr>
              <a:t>[</a:t>
            </a:r>
            <a:r>
              <a:rPr lang="en-US" sz="1200" b="1" dirty="0" err="1">
                <a:solidFill>
                  <a:srgbClr val="D28C00"/>
                </a:solidFill>
              </a:rPr>
              <a:t>Dunlavy</a:t>
            </a:r>
            <a:r>
              <a:rPr lang="en-US" sz="1200" b="1" dirty="0">
                <a:solidFill>
                  <a:srgbClr val="D28C00"/>
                </a:solidFill>
              </a:rPr>
              <a:t>, Kolda, Acar, 2011</a:t>
            </a:r>
            <a:r>
              <a:rPr lang="en-US" sz="1200" b="1" baseline="0" dirty="0">
                <a:solidFill>
                  <a:srgbClr val="D28C00"/>
                </a:solidFill>
              </a:rPr>
              <a:t>]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AE89140-6916-4F26-B117-B2C324D51D1A}"/>
              </a:ext>
            </a:extLst>
          </p:cNvPr>
          <p:cNvGrpSpPr/>
          <p:nvPr/>
        </p:nvGrpSpPr>
        <p:grpSpPr>
          <a:xfrm>
            <a:off x="2975040" y="1452717"/>
            <a:ext cx="1731624" cy="4568571"/>
            <a:chOff x="2975040" y="1336274"/>
            <a:chExt cx="1731624" cy="4568571"/>
          </a:xfrm>
        </p:grpSpPr>
        <p:sp>
          <p:nvSpPr>
            <p:cNvPr id="30" name="Text Box 12 1">
              <a:extLst>
                <a:ext uri="{FF2B5EF4-FFF2-40B4-BE49-F238E27FC236}">
                  <a16:creationId xmlns:a16="http://schemas.microsoft.com/office/drawing/2014/main" id="{6F1D56D3-BACB-4694-8ACF-008B6C7FC3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5040" y="3411021"/>
              <a:ext cx="396262" cy="553998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≈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702E0BB-48C1-4BBE-A6D6-1E67188C77ED}"/>
                </a:ext>
              </a:extLst>
            </p:cNvPr>
            <p:cNvGrpSpPr/>
            <p:nvPr>
              <p:custDataLst>
                <p:tags r:id="rId8"/>
              </p:custDataLst>
            </p:nvPr>
          </p:nvGrpSpPr>
          <p:grpSpPr>
            <a:xfrm>
              <a:off x="3637033" y="1336274"/>
              <a:ext cx="1069631" cy="4568571"/>
              <a:chOff x="3637033" y="1336274"/>
              <a:chExt cx="1069631" cy="4568571"/>
            </a:xfrm>
          </p:grpSpPr>
          <p:grpSp>
            <p:nvGrpSpPr>
              <p:cNvPr id="22" name="Group 38">
                <a:extLst>
                  <a:ext uri="{FF2B5EF4-FFF2-40B4-BE49-F238E27FC236}">
                    <a16:creationId xmlns:a16="http://schemas.microsoft.com/office/drawing/2014/main" id="{7C12F05F-085D-495C-8982-E2CC56B0F17B}"/>
                  </a:ext>
                </a:extLst>
              </p:cNvPr>
              <p:cNvGrpSpPr/>
              <p:nvPr/>
            </p:nvGrpSpPr>
            <p:grpSpPr>
              <a:xfrm>
                <a:off x="3721825" y="1336274"/>
                <a:ext cx="984839" cy="1528236"/>
                <a:chOff x="3732213" y="2085122"/>
                <a:chExt cx="984839" cy="1528236"/>
              </a:xfrm>
            </p:grpSpPr>
            <p:sp>
              <p:nvSpPr>
                <p:cNvPr id="23" name="Rectangle 5 1">
                  <a:extLst>
                    <a:ext uri="{FF2B5EF4-FFF2-40B4-BE49-F238E27FC236}">
                      <a16:creationId xmlns:a16="http://schemas.microsoft.com/office/drawing/2014/main" id="{E9500782-11EF-4C22-A8FD-D8B1D7636A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1425" y="2806700"/>
                  <a:ext cx="96838" cy="695325"/>
                </a:xfrm>
                <a:prstGeom prst="rect">
                  <a:avLst/>
                </a:prstGeom>
                <a:solidFill>
                  <a:srgbClr val="595E48"/>
                </a:solidFill>
                <a:ln w="19050" cap="sq" algn="ctr">
                  <a:solidFill>
                    <a:srgbClr val="000066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Rectangle 6 1">
                  <a:extLst>
                    <a:ext uri="{FF2B5EF4-FFF2-40B4-BE49-F238E27FC236}">
                      <a16:creationId xmlns:a16="http://schemas.microsoft.com/office/drawing/2014/main" id="{34814E0D-2E87-4AC1-9C26-0428379E07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4237038" y="2527300"/>
                  <a:ext cx="88900" cy="615950"/>
                </a:xfrm>
                <a:prstGeom prst="rect">
                  <a:avLst/>
                </a:prstGeom>
                <a:solidFill>
                  <a:srgbClr val="D28C00"/>
                </a:solidFill>
                <a:ln w="19050" cap="sq" algn="ctr">
                  <a:solidFill>
                    <a:srgbClr val="D28C00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Rectangle 10 1">
                  <a:extLst>
                    <a:ext uri="{FF2B5EF4-FFF2-40B4-BE49-F238E27FC236}">
                      <a16:creationId xmlns:a16="http://schemas.microsoft.com/office/drawing/2014/main" id="{D2702824-BCE5-4112-828F-5F5B8E236C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700000">
                  <a:off x="4021138" y="2187575"/>
                  <a:ext cx="82550" cy="660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 cap="sq" algn="ctr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26" name="Picture 25" descr="txp_fig">
                  <a:extLst>
                    <a:ext uri="{FF2B5EF4-FFF2-40B4-BE49-F238E27FC236}">
                      <a16:creationId xmlns:a16="http://schemas.microsoft.com/office/drawing/2014/main" id="{11FBD911-DB8F-48A2-B832-7344ECE8489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3"/>
                  </p:custDataLst>
                </p:nvPr>
              </p:nvPicPr>
              <p:blipFill>
                <a:blip r:embed="rId2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3956244" y="3448602"/>
                  <a:ext cx="219456" cy="164756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27" name="Picture 26" descr="txp_fig">
                  <a:extLst>
                    <a:ext uri="{FF2B5EF4-FFF2-40B4-BE49-F238E27FC236}">
                      <a16:creationId xmlns:a16="http://schemas.microsoft.com/office/drawing/2014/main" id="{4AF70277-5CB4-409D-830E-537650F5CEC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2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4497596" y="2966116"/>
                  <a:ext cx="219456" cy="199126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28" name="Picture 27" descr="txp_fig">
                  <a:extLst>
                    <a:ext uri="{FF2B5EF4-FFF2-40B4-BE49-F238E27FC236}">
                      <a16:creationId xmlns:a16="http://schemas.microsoft.com/office/drawing/2014/main" id="{9C937E39-E560-4864-A9F7-C574F7AA4E8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26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4027220" y="2085122"/>
                  <a:ext cx="228840" cy="180473"/>
                </a:xfrm>
                <a:prstGeom prst="rect">
                  <a:avLst/>
                </a:prstGeom>
                <a:noFill/>
                <a:ln/>
                <a:effectLst/>
              </p:spPr>
            </p:pic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D45F7F42-71DE-4EDC-8C4A-4AEB2554F853}"/>
                  </a:ext>
                </a:extLst>
              </p:cNvPr>
              <p:cNvGrpSpPr/>
              <p:nvPr>
                <p:custDataLst>
                  <p:tags r:id="rId9"/>
                </p:custDataLst>
              </p:nvPr>
            </p:nvGrpSpPr>
            <p:grpSpPr>
              <a:xfrm>
                <a:off x="3637033" y="4360610"/>
                <a:ext cx="1029935" cy="1544235"/>
                <a:chOff x="3637033" y="4360610"/>
                <a:chExt cx="1029935" cy="1544235"/>
              </a:xfrm>
            </p:grpSpPr>
            <p:sp>
              <p:nvSpPr>
                <p:cNvPr id="32" name="Rectangle 5 2">
                  <a:extLst>
                    <a:ext uri="{FF2B5EF4-FFF2-40B4-BE49-F238E27FC236}">
                      <a16:creationId xmlns:a16="http://schemas.microsoft.com/office/drawing/2014/main" id="{2A632A36-F53B-4FEA-A1A2-F966ADFD70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86245" y="5082188"/>
                  <a:ext cx="96838" cy="695325"/>
                </a:xfrm>
                <a:prstGeom prst="rect">
                  <a:avLst/>
                </a:prstGeom>
                <a:solidFill>
                  <a:srgbClr val="595E48"/>
                </a:solidFill>
                <a:ln w="19050" cap="sq" algn="ctr">
                  <a:solidFill>
                    <a:srgbClr val="000066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Rectangle 6 2">
                  <a:extLst>
                    <a:ext uri="{FF2B5EF4-FFF2-40B4-BE49-F238E27FC236}">
                      <a16:creationId xmlns:a16="http://schemas.microsoft.com/office/drawing/2014/main" id="{D1EA847E-3A11-44C4-B5A3-F0876B9DD7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4141858" y="4802788"/>
                  <a:ext cx="88900" cy="615950"/>
                </a:xfrm>
                <a:prstGeom prst="rect">
                  <a:avLst/>
                </a:prstGeom>
                <a:solidFill>
                  <a:srgbClr val="D28C00"/>
                </a:solidFill>
                <a:ln w="19050" cap="sq" algn="ctr">
                  <a:solidFill>
                    <a:srgbClr val="D28C00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Rectangle 10 2">
                  <a:extLst>
                    <a:ext uri="{FF2B5EF4-FFF2-40B4-BE49-F238E27FC236}">
                      <a16:creationId xmlns:a16="http://schemas.microsoft.com/office/drawing/2014/main" id="{387C88A8-6F84-499D-AD77-55861E3AE7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700000">
                  <a:off x="3925958" y="4463063"/>
                  <a:ext cx="82550" cy="660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 cap="sq" algn="ctr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4DC836BB-F4D2-4A4E-BE53-D4B493F03B7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1066" y="5724091"/>
                  <a:ext cx="304830" cy="180754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6665A7F9-B35D-448E-AADC-77C7922D04F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02416" y="5201275"/>
                  <a:ext cx="264552" cy="199038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EBE871E5-EA77-4DE8-ABD2-84B7F490767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29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32041" y="4360610"/>
                  <a:ext cx="274573" cy="170524"/>
                </a:xfrm>
                <a:prstGeom prst="rect">
                  <a:avLst/>
                </a:prstGeom>
                <a:noFill/>
                <a:ln/>
                <a:effectLst/>
              </p:spPr>
            </p:pic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DA83FB51-6068-4ADD-9D1F-6FB549B10724}"/>
                  </a:ext>
                </a:extLst>
              </p:cNvPr>
              <p:cNvGrpSpPr/>
              <p:nvPr/>
            </p:nvGrpSpPr>
            <p:grpSpPr>
              <a:xfrm>
                <a:off x="3971776" y="2956907"/>
                <a:ext cx="334547" cy="1299757"/>
                <a:chOff x="3768536" y="3212976"/>
                <a:chExt cx="334547" cy="1299757"/>
              </a:xfrm>
            </p:grpSpPr>
            <p:sp>
              <p:nvSpPr>
                <p:cNvPr id="38" name="Text Box 12 2 1">
                  <a:extLst>
                    <a:ext uri="{FF2B5EF4-FFF2-40B4-BE49-F238E27FC236}">
                      <a16:creationId xmlns:a16="http://schemas.microsoft.com/office/drawing/2014/main" id="{A85B694D-501F-43F6-ABDF-7A231B1E807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72543" y="3212976"/>
                  <a:ext cx="330540" cy="400110"/>
                </a:xfrm>
                <a:prstGeom prst="rect">
                  <a:avLst/>
                </a:prstGeom>
                <a:noFill/>
                <a:ln w="3175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uLnTx/>
                      <a:uFillTx/>
                      <a:latin typeface="Times New Roman" pitchFamily="18" charset="0"/>
                      <a:ea typeface="+mn-ea"/>
                      <a:cs typeface="Times New Roman" pitchFamily="18" charset="0"/>
                    </a:rPr>
                    <a:t>+</a:t>
                  </a:r>
                </a:p>
              </p:txBody>
            </p:sp>
            <p:sp>
              <p:nvSpPr>
                <p:cNvPr id="39" name="Text Box 12 3">
                  <a:extLst>
                    <a:ext uri="{FF2B5EF4-FFF2-40B4-BE49-F238E27FC236}">
                      <a16:creationId xmlns:a16="http://schemas.microsoft.com/office/drawing/2014/main" id="{4EA56F8B-5FCC-4853-8C35-4BFA4214026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68536" y="4112623"/>
                  <a:ext cx="330540" cy="400110"/>
                </a:xfrm>
                <a:prstGeom prst="rect">
                  <a:avLst/>
                </a:prstGeom>
                <a:noFill/>
                <a:ln w="3175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uLnTx/>
                      <a:uFillTx/>
                      <a:latin typeface="Times New Roman" pitchFamily="18" charset="0"/>
                      <a:ea typeface="+mn-ea"/>
                      <a:cs typeface="Times New Roman" pitchFamily="18" charset="0"/>
                    </a:rPr>
                    <a:t>+</a:t>
                  </a:r>
                </a:p>
              </p:txBody>
            </p:sp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43B2A891-B444-4E51-967E-AF019D0A27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33806" y="3680667"/>
                  <a:ext cx="0" cy="359948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90DA977-46CA-4DB5-B29B-664B79E66382}"/>
              </a:ext>
            </a:extLst>
          </p:cNvPr>
          <p:cNvGrpSpPr/>
          <p:nvPr/>
        </p:nvGrpSpPr>
        <p:grpSpPr>
          <a:xfrm>
            <a:off x="4778841" y="1422467"/>
            <a:ext cx="2313439" cy="4752528"/>
            <a:chOff x="4778841" y="1422467"/>
            <a:chExt cx="2313439" cy="475252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BD4A518-C461-49C3-8BFF-4D4D58449ADE}"/>
                </a:ext>
              </a:extLst>
            </p:cNvPr>
            <p:cNvGrpSpPr/>
            <p:nvPr/>
          </p:nvGrpSpPr>
          <p:grpSpPr>
            <a:xfrm>
              <a:off x="4994865" y="1422467"/>
              <a:ext cx="2097415" cy="4752528"/>
              <a:chOff x="4531985" y="1484068"/>
              <a:chExt cx="2097415" cy="4752528"/>
            </a:xfrm>
          </p:grpSpPr>
          <p:pic>
            <p:nvPicPr>
              <p:cNvPr id="50" name="Picture 4">
                <a:extLst>
                  <a:ext uri="{FF2B5EF4-FFF2-40B4-BE49-F238E27FC236}">
                    <a16:creationId xmlns:a16="http://schemas.microsoft.com/office/drawing/2014/main" id="{1D21DB32-844D-4220-9700-2B24D1F849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 cstate="print"/>
              <a:srcRect/>
              <a:stretch>
                <a:fillRect/>
              </a:stretch>
            </p:blipFill>
            <p:spPr bwMode="auto">
              <a:xfrm>
                <a:off x="4572000" y="1484068"/>
                <a:ext cx="2057400" cy="17289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4" name="Picture 2">
                <a:extLst>
                  <a:ext uri="{FF2B5EF4-FFF2-40B4-BE49-F238E27FC236}">
                    <a16:creationId xmlns:a16="http://schemas.microsoft.com/office/drawing/2014/main" id="{0D9F7A66-BB85-4364-8478-C2E1787D2B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 cstate="print"/>
              <a:srcRect/>
              <a:stretch>
                <a:fillRect/>
              </a:stretch>
            </p:blipFill>
            <p:spPr bwMode="auto">
              <a:xfrm>
                <a:off x="4531985" y="4516596"/>
                <a:ext cx="2077852" cy="17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71" name="Picture 70" descr="txp_fig">
              <a:extLst>
                <a:ext uri="{FF2B5EF4-FFF2-40B4-BE49-F238E27FC236}">
                  <a16:creationId xmlns:a16="http://schemas.microsoft.com/office/drawing/2014/main" id="{A7C85995-28C8-4DD2-9380-A8EC5744236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778841" y="1518808"/>
              <a:ext cx="158338" cy="118872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72" name="Picture 71" descr="txp_fig">
              <a:extLst>
                <a:ext uri="{FF2B5EF4-FFF2-40B4-BE49-F238E27FC236}">
                  <a16:creationId xmlns:a16="http://schemas.microsoft.com/office/drawing/2014/main" id="{89B62CC8-3DD2-49C9-BF9E-C263BC11035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778841" y="2070539"/>
              <a:ext cx="182880" cy="165939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73" name="Picture 72" descr="txp_fig">
              <a:extLst>
                <a:ext uri="{FF2B5EF4-FFF2-40B4-BE49-F238E27FC236}">
                  <a16:creationId xmlns:a16="http://schemas.microsoft.com/office/drawing/2014/main" id="{4B622151-CFB5-4D0B-8CEA-4DDBAA6C912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820946" y="2754162"/>
              <a:ext cx="150730" cy="118872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C12F250C-431C-456C-8E49-A4BE7C5068A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8842" y="4626896"/>
              <a:ext cx="189032" cy="112089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EE55559-9B14-42FF-A46E-9D5094BED79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8841" y="5178626"/>
              <a:ext cx="211449" cy="159085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0DA1F494-E441-4749-9C5C-2E65D3DAC2B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946" y="5862249"/>
              <a:ext cx="180854" cy="112319"/>
            </a:xfrm>
            <a:prstGeom prst="rect">
              <a:avLst/>
            </a:prstGeom>
            <a:noFill/>
            <a:ln/>
            <a:effectLst/>
          </p:spPr>
        </p:pic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E65E7B6-1812-456F-9BDF-6DF82032E75B}"/>
                </a:ext>
              </a:extLst>
            </p:cNvPr>
            <p:cNvCxnSpPr>
              <a:cxnSpLocks/>
            </p:cNvCxnSpPr>
            <p:nvPr/>
          </p:nvCxnSpPr>
          <p:spPr>
            <a:xfrm>
              <a:off x="6002977" y="3510699"/>
              <a:ext cx="0" cy="359948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A8F000C6-A285-4792-93B4-4751C808F44A}"/>
              </a:ext>
            </a:extLst>
          </p:cNvPr>
          <p:cNvSpPr txBox="1"/>
          <p:nvPr/>
        </p:nvSpPr>
        <p:spPr>
          <a:xfrm>
            <a:off x="2513501" y="620688"/>
            <a:ext cx="2922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901A1E"/>
                </a:solidFill>
              </a:rPr>
              <a:t>Tool: Tensor Factorizations</a:t>
            </a:r>
          </a:p>
        </p:txBody>
      </p:sp>
    </p:spTree>
    <p:extLst>
      <p:ext uri="{BB962C8B-B14F-4D97-AF65-F5344CB8AC3E}">
        <p14:creationId xmlns:p14="http://schemas.microsoft.com/office/powerpoint/2010/main" val="86541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ECA82DB-4F1A-4C7B-8749-8375DDEE2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512" y="260648"/>
            <a:ext cx="8784976" cy="576263"/>
          </a:xfrm>
        </p:spPr>
        <p:txBody>
          <a:bodyPr>
            <a:normAutofit/>
          </a:bodyPr>
          <a:lstStyle/>
          <a:p>
            <a:r>
              <a:rPr lang="en-US" sz="1700" b="1" dirty="0"/>
              <a:t>  </a:t>
            </a:r>
            <a:r>
              <a:rPr lang="en-US" sz="1700" kern="0" dirty="0">
                <a:solidFill>
                  <a:schemeClr val="tx2"/>
                </a:solidFill>
                <a:ea typeface="ＭＳ Ｐゴシック" pitchFamily="-65" charset="-128"/>
              </a:rPr>
              <a:t>Data is often squeezed to be two-way!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8669473-80B9-42B3-8D4E-7AD296550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483511"/>
            <a:ext cx="89154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212121"/>
                </a:solidFill>
                <a:latin typeface="+mn-lt"/>
                <a:ea typeface="ＭＳ Ｐゴシック" pitchFamily="-65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212121"/>
                </a:solidFill>
                <a:latin typeface="+mn-lt"/>
                <a:ea typeface="ＭＳ Ｐゴシック" pitchFamily="-65" charset="-128"/>
              </a:defRPr>
            </a:lvl2pPr>
            <a:lvl3pPr marL="11461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212121"/>
                </a:solidFill>
                <a:latin typeface="+mn-lt"/>
                <a:ea typeface="ＭＳ Ｐゴシック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212121"/>
                </a:solidFill>
                <a:latin typeface="+mn-lt"/>
                <a:ea typeface="ＭＳ Ｐゴシック" pitchFamily="-65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212121"/>
                </a:solidFill>
                <a:latin typeface="+mn-lt"/>
                <a:ea typeface="ＭＳ Ｐゴシック" pitchFamily="-65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21212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21212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21212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212121"/>
                </a:solidFill>
                <a:latin typeface="+mn-lt"/>
              </a:defRPr>
            </a:lvl9pPr>
          </a:lstStyle>
          <a:p>
            <a:r>
              <a:rPr lang="en-US" sz="1400" kern="0" dirty="0"/>
              <a:t>Social networks : </a:t>
            </a:r>
            <a:r>
              <a:rPr lang="en-US" sz="1400" b="1" kern="0" dirty="0"/>
              <a:t>&lt;users, keywords&gt;</a:t>
            </a:r>
          </a:p>
          <a:p>
            <a:r>
              <a:rPr lang="en-US" sz="1400" b="1" kern="0" dirty="0"/>
              <a:t>	                     &lt;employee, employee&gt;                   </a:t>
            </a:r>
          </a:p>
          <a:p>
            <a:r>
              <a:rPr lang="en-US" sz="1400" b="1" kern="0" dirty="0"/>
              <a:t>            	            &lt;users, users&gt;    </a:t>
            </a:r>
          </a:p>
          <a:p>
            <a:endParaRPr lang="en-US" sz="1400" b="1" kern="0" dirty="0"/>
          </a:p>
          <a:p>
            <a:r>
              <a:rPr lang="en-US" sz="1400" kern="0" dirty="0"/>
              <a:t>Text mining: </a:t>
            </a:r>
            <a:r>
              <a:rPr lang="en-US" sz="1400" b="1" kern="0" dirty="0"/>
              <a:t>      &lt; documents, terms&gt;                             </a:t>
            </a:r>
          </a:p>
          <a:p>
            <a:r>
              <a:rPr lang="en-US" sz="1400" b="1" kern="0" dirty="0"/>
              <a:t>	</a:t>
            </a:r>
            <a:endParaRPr lang="en-US" sz="1400" kern="0" dirty="0"/>
          </a:p>
          <a:p>
            <a:r>
              <a:rPr lang="en-US" sz="1400" kern="0" dirty="0"/>
              <a:t>Recommender </a:t>
            </a:r>
          </a:p>
          <a:p>
            <a:r>
              <a:rPr lang="en-US" sz="1400" kern="0" dirty="0"/>
              <a:t>Systems:            </a:t>
            </a:r>
            <a:r>
              <a:rPr lang="en-US" sz="1400" b="1" kern="0" dirty="0"/>
              <a:t> &lt;customers, items&gt;</a:t>
            </a:r>
          </a:p>
          <a:p>
            <a:endParaRPr lang="en-US" sz="1400" kern="0" dirty="0"/>
          </a:p>
          <a:p>
            <a:r>
              <a:rPr lang="en-US" sz="1400" kern="0" dirty="0"/>
              <a:t>Computer vision:  </a:t>
            </a:r>
            <a:r>
              <a:rPr lang="en-US" sz="1400" b="1" kern="0" dirty="0"/>
              <a:t>&lt;people, pixels&gt;   	                         </a:t>
            </a:r>
          </a:p>
          <a:p>
            <a:r>
              <a:rPr lang="en-US" sz="1400" b="1" kern="0" dirty="0"/>
              <a:t>		</a:t>
            </a:r>
          </a:p>
          <a:p>
            <a:r>
              <a:rPr lang="en-US" sz="1400" kern="0" dirty="0"/>
              <a:t>Neuroscience:      </a:t>
            </a:r>
            <a:r>
              <a:rPr lang="en-US" sz="1400" b="1" kern="0" dirty="0"/>
              <a:t>&lt;electrodes, time&gt; 	                          </a:t>
            </a:r>
          </a:p>
          <a:p>
            <a:pPr lvl="1">
              <a:buFontTx/>
              <a:buNone/>
            </a:pPr>
            <a:endParaRPr lang="en-US" sz="1400" b="1" kern="0" dirty="0"/>
          </a:p>
        </p:txBody>
      </p:sp>
      <p:grpSp>
        <p:nvGrpSpPr>
          <p:cNvPr id="29" name="Group 58">
            <a:extLst>
              <a:ext uri="{FF2B5EF4-FFF2-40B4-BE49-F238E27FC236}">
                <a16:creationId xmlns:a16="http://schemas.microsoft.com/office/drawing/2014/main" id="{7E9787A8-7833-41A6-ACB8-1851AE3CED45}"/>
              </a:ext>
            </a:extLst>
          </p:cNvPr>
          <p:cNvGrpSpPr/>
          <p:nvPr/>
        </p:nvGrpSpPr>
        <p:grpSpPr>
          <a:xfrm>
            <a:off x="2090001" y="5248423"/>
            <a:ext cx="1048559" cy="1184411"/>
            <a:chOff x="2730959" y="1385887"/>
            <a:chExt cx="1048559" cy="1184411"/>
          </a:xfrm>
        </p:grpSpPr>
        <p:sp>
          <p:nvSpPr>
            <p:cNvPr id="30" name="Text Box 39">
              <a:extLst>
                <a:ext uri="{FF2B5EF4-FFF2-40B4-BE49-F238E27FC236}">
                  <a16:creationId xmlns:a16="http://schemas.microsoft.com/office/drawing/2014/main" id="{ED282390-780B-4109-BEB9-8E483CF95F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0959" y="1385887"/>
              <a:ext cx="1021434" cy="276999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+mn-ea"/>
                  <a:cs typeface="Times New Roman" pitchFamily="18" charset="0"/>
                </a:rPr>
                <a:t>keywords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BB0B0D2-670B-43F9-89D1-5C733CA152B2}"/>
                </a:ext>
              </a:extLst>
            </p:cNvPr>
            <p:cNvSpPr/>
            <p:nvPr/>
          </p:nvSpPr>
          <p:spPr bwMode="auto">
            <a:xfrm>
              <a:off x="2788918" y="1732098"/>
              <a:ext cx="990600" cy="838200"/>
            </a:xfrm>
            <a:prstGeom prst="rect">
              <a:avLst/>
            </a:prstGeom>
            <a:solidFill>
              <a:srgbClr val="000066"/>
            </a:solidFill>
            <a:ln w="31750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F8B3962-DD70-45B2-9D39-501736684DAE}"/>
              </a:ext>
            </a:extLst>
          </p:cNvPr>
          <p:cNvSpPr txBox="1"/>
          <p:nvPr/>
        </p:nvSpPr>
        <p:spPr bwMode="auto">
          <a:xfrm rot="16200000">
            <a:off x="1514281" y="5697615"/>
            <a:ext cx="81326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users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69099AF2-A4C9-4972-9205-57256326B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2966" y="934287"/>
            <a:ext cx="2160588" cy="307777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j-lt"/>
                <a:ea typeface="+mn-ea"/>
                <a:cs typeface="Times New Roman" pitchFamily="18" charset="0"/>
              </a:rPr>
              <a:t>2-way</a:t>
            </a:r>
          </a:p>
        </p:txBody>
      </p:sp>
    </p:spTree>
    <p:extLst>
      <p:ext uri="{BB962C8B-B14F-4D97-AF65-F5344CB8AC3E}">
        <p14:creationId xmlns:p14="http://schemas.microsoft.com/office/powerpoint/2010/main" val="139839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4077072"/>
            <a:ext cx="2987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baseline="0" dirty="0">
                <a:solidFill>
                  <a:srgbClr val="DAA600"/>
                </a:solidFill>
              </a:rPr>
              <a:t>Amino Acid Data </a:t>
            </a:r>
          </a:p>
          <a:p>
            <a:r>
              <a:rPr lang="en-US" sz="1200" b="1" i="1" baseline="0" dirty="0">
                <a:solidFill>
                  <a:srgbClr val="DAA600"/>
                </a:solidFill>
              </a:rPr>
              <a:t>http://www.models.life.ku.dk/</a:t>
            </a:r>
          </a:p>
        </p:txBody>
      </p:sp>
      <p:sp>
        <p:nvSpPr>
          <p:cNvPr id="96" name="Text Box 24"/>
          <p:cNvSpPr txBox="1">
            <a:spLocks noChangeArrowheads="1"/>
          </p:cNvSpPr>
          <p:nvPr/>
        </p:nvSpPr>
        <p:spPr bwMode="auto">
          <a:xfrm>
            <a:off x="6444208" y="773189"/>
            <a:ext cx="2421978" cy="276999"/>
          </a:xfrm>
          <a:prstGeom prst="rect">
            <a:avLst/>
          </a:prstGeom>
          <a:noFill/>
          <a:ln w="28575" algn="ctr">
            <a:noFill/>
            <a:miter lim="800000"/>
            <a:headEnd type="none" w="sm" len="sm"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1200" b="1" baseline="0" dirty="0">
                <a:solidFill>
                  <a:srgbClr val="D28C00"/>
                </a:solidFill>
              </a:rPr>
              <a:t>[Andersen and Bro,</a:t>
            </a:r>
            <a:r>
              <a:rPr lang="en-US" sz="1200" b="1" dirty="0">
                <a:solidFill>
                  <a:srgbClr val="D28C00"/>
                </a:solidFill>
              </a:rPr>
              <a:t> </a:t>
            </a:r>
            <a:r>
              <a:rPr lang="en-US" sz="1200" b="1" baseline="0" dirty="0">
                <a:solidFill>
                  <a:srgbClr val="D28C00"/>
                </a:solidFill>
              </a:rPr>
              <a:t>2003]</a:t>
            </a:r>
          </a:p>
        </p:txBody>
      </p:sp>
      <p:sp>
        <p:nvSpPr>
          <p:cNvPr id="83" name="Title 1"/>
          <p:cNvSpPr txBox="1">
            <a:spLocks/>
          </p:cNvSpPr>
          <p:nvPr/>
        </p:nvSpPr>
        <p:spPr bwMode="auto">
          <a:xfrm>
            <a:off x="-36512" y="188441"/>
            <a:ext cx="91805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kern="0" dirty="0" smtClean="0">
                <a:solidFill>
                  <a:schemeClr val="tx2"/>
                </a:solidFill>
                <a:latin typeface="+mj-lt"/>
                <a:cs typeface="+mj-cs"/>
              </a:rPr>
              <a:t>  </a:t>
            </a:r>
            <a:r>
              <a:rPr lang="en-US" sz="1700" b="1" kern="0" dirty="0" err="1" smtClean="0">
                <a:solidFill>
                  <a:schemeClr val="tx2"/>
                </a:solidFill>
                <a:latin typeface="+mj-lt"/>
                <a:cs typeface="+mj-cs"/>
              </a:rPr>
              <a:t>Chemometrics</a:t>
            </a:r>
            <a:r>
              <a:rPr lang="en-US" sz="1700" b="1" kern="0" dirty="0" smtClean="0">
                <a:solidFill>
                  <a:schemeClr val="tx2"/>
                </a:solidFill>
                <a:latin typeface="+mj-lt"/>
                <a:cs typeface="+mj-cs"/>
              </a:rPr>
              <a:t>: </a:t>
            </a: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CP can separate the chemicals in mixtures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ＭＳ Ｐゴシック" pitchFamily="-65" charset="-128"/>
              <a:cs typeface="+mj-cs"/>
            </a:endParaRPr>
          </a:p>
        </p:txBody>
      </p:sp>
      <p:sp>
        <p:nvSpPr>
          <p:cNvPr id="97" name="Text Box 12"/>
          <p:cNvSpPr txBox="1">
            <a:spLocks noChangeArrowheads="1"/>
          </p:cNvSpPr>
          <p:nvPr/>
        </p:nvSpPr>
        <p:spPr bwMode="auto">
          <a:xfrm>
            <a:off x="1955947" y="2420888"/>
            <a:ext cx="184731" cy="646331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3600" baseline="0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58189" y="2421488"/>
            <a:ext cx="2110337" cy="1550620"/>
            <a:chOff x="358189" y="2421488"/>
            <a:chExt cx="2110337" cy="1550620"/>
          </a:xfrm>
        </p:grpSpPr>
        <p:grpSp>
          <p:nvGrpSpPr>
            <p:cNvPr id="2" name="Group 33"/>
            <p:cNvGrpSpPr/>
            <p:nvPr/>
          </p:nvGrpSpPr>
          <p:grpSpPr>
            <a:xfrm>
              <a:off x="684980" y="2421488"/>
              <a:ext cx="1133475" cy="1143000"/>
              <a:chOff x="2307704" y="2671936"/>
              <a:chExt cx="1133475" cy="1143000"/>
            </a:xfrm>
          </p:grpSpPr>
          <p:sp>
            <p:nvSpPr>
              <p:cNvPr id="94" name="AutoShape 4"/>
              <p:cNvSpPr>
                <a:spLocks noChangeArrowheads="1"/>
              </p:cNvSpPr>
              <p:nvPr/>
            </p:nvSpPr>
            <p:spPr bwMode="auto">
              <a:xfrm>
                <a:off x="2307704" y="2671936"/>
                <a:ext cx="1133475" cy="1143000"/>
              </a:xfrm>
              <a:prstGeom prst="cube">
                <a:avLst>
                  <a:gd name="adj" fmla="val 25000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endParaRPr lang="en-US" sz="1800" b="0" baseline="0">
                  <a:solidFill>
                    <a:schemeClr val="tx1"/>
                  </a:solidFill>
                  <a:latin typeface="cmsy8" pitchFamily="34" charset="0"/>
                  <a:cs typeface="Arial" charset="0"/>
                </a:endParaRPr>
              </a:p>
            </p:txBody>
          </p:sp>
          <p:pic>
            <p:nvPicPr>
              <p:cNvPr id="95" name="Picture 62" descr="txp_fig"/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1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612504" y="3245936"/>
                <a:ext cx="260350" cy="217488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98" name="TextBox 97"/>
            <p:cNvSpPr txBox="1"/>
            <p:nvPr/>
          </p:nvSpPr>
          <p:spPr>
            <a:xfrm rot="16200000">
              <a:off x="19635" y="3022229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mixtures</a:t>
              </a:r>
              <a:endParaRPr lang="en-US" sz="1200" b="1" baseline="0" dirty="0">
                <a:solidFill>
                  <a:srgbClr val="000000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12538" y="3695109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baseline="0" dirty="0">
                  <a:solidFill>
                    <a:srgbClr val="000000"/>
                  </a:solidFill>
                </a:rPr>
                <a:t>emission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 rot="18950494">
              <a:off x="1424650" y="3331589"/>
              <a:ext cx="1043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baseline="0" dirty="0">
                  <a:solidFill>
                    <a:srgbClr val="000000"/>
                  </a:solidFill>
                </a:rPr>
                <a:t>excitation</a:t>
              </a:r>
            </a:p>
          </p:txBody>
        </p:sp>
      </p:grpSp>
      <p:grpSp>
        <p:nvGrpSpPr>
          <p:cNvPr id="3" name="Group 169"/>
          <p:cNvGrpSpPr/>
          <p:nvPr/>
        </p:nvGrpSpPr>
        <p:grpSpPr>
          <a:xfrm>
            <a:off x="2195736" y="2132856"/>
            <a:ext cx="5855234" cy="1548815"/>
            <a:chOff x="2195736" y="2132856"/>
            <a:chExt cx="5855234" cy="1548815"/>
          </a:xfrm>
        </p:grpSpPr>
        <p:sp>
          <p:nvSpPr>
            <p:cNvPr id="90" name="Text Box 22"/>
            <p:cNvSpPr txBox="1">
              <a:spLocks noChangeArrowheads="1"/>
            </p:cNvSpPr>
            <p:nvPr/>
          </p:nvSpPr>
          <p:spPr bwMode="auto">
            <a:xfrm>
              <a:off x="2195736" y="2564904"/>
              <a:ext cx="521297" cy="584775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 baseline="0" dirty="0">
                  <a:solidFill>
                    <a:srgbClr val="000000"/>
                  </a:solidFill>
                </a:rPr>
                <a:t>≈</a:t>
              </a:r>
            </a:p>
          </p:txBody>
        </p:sp>
        <p:grpSp>
          <p:nvGrpSpPr>
            <p:cNvPr id="4" name="Group 168"/>
            <p:cNvGrpSpPr/>
            <p:nvPr/>
          </p:nvGrpSpPr>
          <p:grpSpPr>
            <a:xfrm>
              <a:off x="2987824" y="2132856"/>
              <a:ext cx="5063146" cy="1548815"/>
              <a:chOff x="2987824" y="2132856"/>
              <a:chExt cx="5063146" cy="1548815"/>
            </a:xfrm>
          </p:grpSpPr>
          <p:grpSp>
            <p:nvGrpSpPr>
              <p:cNvPr id="5" name="Group 38"/>
              <p:cNvGrpSpPr/>
              <p:nvPr/>
            </p:nvGrpSpPr>
            <p:grpSpPr>
              <a:xfrm>
                <a:off x="2987824" y="2132856"/>
                <a:ext cx="1020896" cy="1476617"/>
                <a:chOff x="3732213" y="2092951"/>
                <a:chExt cx="1020896" cy="1476617"/>
              </a:xfrm>
            </p:grpSpPr>
            <p:sp>
              <p:nvSpPr>
                <p:cNvPr id="102" name="Rectangle 5"/>
                <p:cNvSpPr>
                  <a:spLocks noChangeArrowheads="1"/>
                </p:cNvSpPr>
                <p:nvPr/>
              </p:nvSpPr>
              <p:spPr bwMode="auto">
                <a:xfrm>
                  <a:off x="3781425" y="2806700"/>
                  <a:ext cx="96838" cy="695325"/>
                </a:xfrm>
                <a:prstGeom prst="rect">
                  <a:avLst/>
                </a:prstGeom>
                <a:solidFill>
                  <a:srgbClr val="595E48"/>
                </a:solidFill>
                <a:ln w="19050" cap="sq" algn="ctr">
                  <a:solidFill>
                    <a:srgbClr val="000066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Rectangle 6"/>
                <p:cNvSpPr>
                  <a:spLocks noChangeArrowheads="1"/>
                </p:cNvSpPr>
                <p:nvPr/>
              </p:nvSpPr>
              <p:spPr bwMode="auto">
                <a:xfrm rot="5400000">
                  <a:off x="4237038" y="2527300"/>
                  <a:ext cx="88900" cy="615950"/>
                </a:xfrm>
                <a:prstGeom prst="rect">
                  <a:avLst/>
                </a:prstGeom>
                <a:solidFill>
                  <a:srgbClr val="D28C00"/>
                </a:solidFill>
                <a:ln w="19050" cap="sq" algn="ctr">
                  <a:solidFill>
                    <a:srgbClr val="D28C00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Rectangle 10"/>
                <p:cNvSpPr>
                  <a:spLocks noChangeArrowheads="1"/>
                </p:cNvSpPr>
                <p:nvPr/>
              </p:nvSpPr>
              <p:spPr bwMode="auto">
                <a:xfrm rot="2700000">
                  <a:off x="4021138" y="2187575"/>
                  <a:ext cx="82550" cy="660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 cap="sq" algn="ctr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5" name="Picture 104" descr="txp_fig"/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3908928" y="3377877"/>
                  <a:ext cx="255333" cy="191691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106" name="Picture 105" descr="txp_fig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4524301" y="2524999"/>
                  <a:ext cx="228808" cy="207611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107" name="Picture 106" descr="txp_fig"/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6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3948237" y="2092951"/>
                  <a:ext cx="228840" cy="180473"/>
                </a:xfrm>
                <a:prstGeom prst="rect">
                  <a:avLst/>
                </a:prstGeom>
                <a:noFill/>
                <a:ln/>
                <a:effectLst/>
              </p:spPr>
            </p:pic>
          </p:grpSp>
          <p:sp>
            <p:nvSpPr>
              <p:cNvPr id="109" name="Text Box 32"/>
              <p:cNvSpPr txBox="1">
                <a:spLocks noChangeArrowheads="1"/>
              </p:cNvSpPr>
              <p:nvPr/>
            </p:nvSpPr>
            <p:spPr bwMode="auto">
              <a:xfrm>
                <a:off x="4283968" y="2636912"/>
                <a:ext cx="333746" cy="40011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b="0" baseline="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  <p:grpSp>
            <p:nvGrpSpPr>
              <p:cNvPr id="6" name="Group 101"/>
              <p:cNvGrpSpPr/>
              <p:nvPr/>
            </p:nvGrpSpPr>
            <p:grpSpPr>
              <a:xfrm>
                <a:off x="5004048" y="2132856"/>
                <a:ext cx="1102913" cy="1476808"/>
                <a:chOff x="3889090" y="4400464"/>
                <a:chExt cx="1102913" cy="1476808"/>
              </a:xfrm>
            </p:grpSpPr>
            <p:pic>
              <p:nvPicPr>
                <p:cNvPr id="111" name="Picture 110" descr="txp_fig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4080966" y="5685772"/>
                  <a:ext cx="268101" cy="191500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112" name="Picture 111" descr="txp_fig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4753186" y="4832512"/>
                  <a:ext cx="238817" cy="207640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113" name="Picture 112" descr="txp_fig"/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9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4177122" y="4400464"/>
                  <a:ext cx="240645" cy="180664"/>
                </a:xfrm>
                <a:prstGeom prst="rect">
                  <a:avLst/>
                </a:prstGeom>
                <a:noFill/>
                <a:ln/>
                <a:effectLst/>
              </p:spPr>
            </p:pic>
            <p:sp>
              <p:nvSpPr>
                <p:cNvPr id="114" name="Rectangle 5"/>
                <p:cNvSpPr>
                  <a:spLocks noChangeArrowheads="1"/>
                </p:cNvSpPr>
                <p:nvPr/>
              </p:nvSpPr>
              <p:spPr bwMode="auto">
                <a:xfrm>
                  <a:off x="3938302" y="5120225"/>
                  <a:ext cx="96838" cy="695325"/>
                </a:xfrm>
                <a:prstGeom prst="rect">
                  <a:avLst/>
                </a:prstGeom>
                <a:solidFill>
                  <a:srgbClr val="595E48"/>
                </a:solidFill>
                <a:ln w="19050" cap="sq" algn="ctr">
                  <a:solidFill>
                    <a:srgbClr val="000066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5" name="Rectangle 6"/>
                <p:cNvSpPr>
                  <a:spLocks noChangeArrowheads="1"/>
                </p:cNvSpPr>
                <p:nvPr/>
              </p:nvSpPr>
              <p:spPr bwMode="auto">
                <a:xfrm rot="5400000">
                  <a:off x="4393915" y="4821659"/>
                  <a:ext cx="88900" cy="615950"/>
                </a:xfrm>
                <a:prstGeom prst="rect">
                  <a:avLst/>
                </a:prstGeom>
                <a:solidFill>
                  <a:srgbClr val="D28C00"/>
                </a:solidFill>
                <a:ln w="19050" cap="sq" algn="ctr">
                  <a:solidFill>
                    <a:srgbClr val="D28C00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6" name="Rectangle 10"/>
                <p:cNvSpPr>
                  <a:spLocks noChangeArrowheads="1"/>
                </p:cNvSpPr>
                <p:nvPr/>
              </p:nvSpPr>
              <p:spPr bwMode="auto">
                <a:xfrm rot="2700000">
                  <a:off x="4178015" y="4501100"/>
                  <a:ext cx="82550" cy="660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 cap="sq" algn="ctr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" name="Group 132"/>
              <p:cNvGrpSpPr/>
              <p:nvPr/>
            </p:nvGrpSpPr>
            <p:grpSpPr bwMode="auto">
              <a:xfrm>
                <a:off x="7064401" y="2204864"/>
                <a:ext cx="986569" cy="1476807"/>
                <a:chOff x="7064402" y="1772816"/>
                <a:chExt cx="986569" cy="1476807"/>
              </a:xfrm>
            </p:grpSpPr>
            <p:pic>
              <p:nvPicPr>
                <p:cNvPr id="125" name="Picture 124" descr="txp_fig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20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7256277" y="3058123"/>
                  <a:ext cx="268101" cy="191500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128" name="Picture 127" descr="txp_fig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21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7812361" y="2204864"/>
                  <a:ext cx="238610" cy="207460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131" name="Picture 130" descr="txp_fig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2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7380313" y="1772816"/>
                  <a:ext cx="240405" cy="180484"/>
                </a:xfrm>
                <a:prstGeom prst="rect">
                  <a:avLst/>
                </a:prstGeom>
                <a:noFill/>
                <a:ln/>
                <a:effectLst/>
              </p:spPr>
            </p:pic>
            <p:sp>
              <p:nvSpPr>
                <p:cNvPr id="121" name="Rectangle 5"/>
                <p:cNvSpPr>
                  <a:spLocks noChangeArrowheads="1"/>
                </p:cNvSpPr>
                <p:nvPr/>
              </p:nvSpPr>
              <p:spPr bwMode="auto">
                <a:xfrm>
                  <a:off x="7113614" y="2492577"/>
                  <a:ext cx="96838" cy="695325"/>
                </a:xfrm>
                <a:prstGeom prst="rect">
                  <a:avLst/>
                </a:prstGeom>
                <a:solidFill>
                  <a:srgbClr val="595E48"/>
                </a:solidFill>
                <a:ln w="19050" cap="sq" algn="ctr">
                  <a:solidFill>
                    <a:srgbClr val="000066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2" name="Rectangle 6"/>
                <p:cNvSpPr>
                  <a:spLocks noChangeArrowheads="1"/>
                </p:cNvSpPr>
                <p:nvPr/>
              </p:nvSpPr>
              <p:spPr bwMode="auto">
                <a:xfrm rot="5400000">
                  <a:off x="7569227" y="2194011"/>
                  <a:ext cx="88900" cy="615950"/>
                </a:xfrm>
                <a:prstGeom prst="rect">
                  <a:avLst/>
                </a:prstGeom>
                <a:solidFill>
                  <a:srgbClr val="D28C00"/>
                </a:solidFill>
                <a:ln w="19050" cap="sq" algn="ctr">
                  <a:solidFill>
                    <a:srgbClr val="D28C00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Rectangle 10"/>
                <p:cNvSpPr>
                  <a:spLocks noChangeArrowheads="1"/>
                </p:cNvSpPr>
                <p:nvPr/>
              </p:nvSpPr>
              <p:spPr bwMode="auto">
                <a:xfrm rot="2700000">
                  <a:off x="7353327" y="1873452"/>
                  <a:ext cx="82550" cy="660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 cap="sq" algn="ctr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4" name="Text Box 32"/>
              <p:cNvSpPr txBox="1">
                <a:spLocks noChangeArrowheads="1"/>
              </p:cNvSpPr>
              <p:nvPr/>
            </p:nvSpPr>
            <p:spPr bwMode="auto">
              <a:xfrm>
                <a:off x="6444208" y="2636912"/>
                <a:ext cx="333746" cy="40011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b="0" baseline="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</p:grpSp>
      </p:grpSp>
      <p:sp>
        <p:nvSpPr>
          <p:cNvPr id="168" name="Rectangle 3"/>
          <p:cNvSpPr txBox="1">
            <a:spLocks noChangeArrowheads="1"/>
          </p:cNvSpPr>
          <p:nvPr/>
        </p:nvSpPr>
        <p:spPr bwMode="auto">
          <a:xfrm>
            <a:off x="35496" y="10954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 A popular application of the CP model is the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separation of individual chemicals from mixtures of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212121"/>
                </a:solidFill>
                <a:latin typeface="+mn-lt"/>
              </a:rPr>
              <a:t>  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chemicals measured using fluorescence spectroscopy.</a:t>
            </a:r>
            <a:endParaRPr kumimoji="0" lang="en-US" sz="1400" b="0" u="none" strike="noStrike" kern="0" cap="none" spc="0" normalizeH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ＭＳ Ｐゴシック" pitchFamily="-65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63721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4077072"/>
            <a:ext cx="2987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baseline="0" dirty="0">
                <a:solidFill>
                  <a:srgbClr val="DAA600"/>
                </a:solidFill>
              </a:rPr>
              <a:t>Amino Acid Data </a:t>
            </a:r>
          </a:p>
          <a:p>
            <a:r>
              <a:rPr lang="en-US" sz="1200" b="1" i="1" baseline="0" dirty="0">
                <a:solidFill>
                  <a:srgbClr val="DAA600"/>
                </a:solidFill>
              </a:rPr>
              <a:t>http://www.models.life.ku.dk/</a:t>
            </a:r>
          </a:p>
        </p:txBody>
      </p:sp>
      <p:grpSp>
        <p:nvGrpSpPr>
          <p:cNvPr id="3" name="Group 171"/>
          <p:cNvGrpSpPr/>
          <p:nvPr/>
        </p:nvGrpSpPr>
        <p:grpSpPr>
          <a:xfrm>
            <a:off x="2195736" y="1628800"/>
            <a:ext cx="6796046" cy="2052871"/>
            <a:chOff x="2195736" y="1628800"/>
            <a:chExt cx="6796046" cy="2052871"/>
          </a:xfrm>
        </p:grpSpPr>
        <p:grpSp>
          <p:nvGrpSpPr>
            <p:cNvPr id="4" name="Group 169"/>
            <p:cNvGrpSpPr/>
            <p:nvPr/>
          </p:nvGrpSpPr>
          <p:grpSpPr>
            <a:xfrm>
              <a:off x="2195736" y="1628800"/>
              <a:ext cx="6796046" cy="2052871"/>
              <a:chOff x="2195736" y="1628800"/>
              <a:chExt cx="6796046" cy="2052871"/>
            </a:xfrm>
          </p:grpSpPr>
          <p:sp>
            <p:nvSpPr>
              <p:cNvPr id="90" name="Text Box 22"/>
              <p:cNvSpPr txBox="1">
                <a:spLocks noChangeArrowheads="1"/>
              </p:cNvSpPr>
              <p:nvPr/>
            </p:nvSpPr>
            <p:spPr bwMode="auto">
              <a:xfrm>
                <a:off x="2195736" y="2564904"/>
                <a:ext cx="521297" cy="584775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200" baseline="0" dirty="0">
                    <a:solidFill>
                      <a:srgbClr val="000000"/>
                    </a:solidFill>
                  </a:rPr>
                  <a:t>≈</a:t>
                </a:r>
              </a:p>
            </p:txBody>
          </p:sp>
          <p:grpSp>
            <p:nvGrpSpPr>
              <p:cNvPr id="5" name="Group 168"/>
              <p:cNvGrpSpPr/>
              <p:nvPr/>
            </p:nvGrpSpPr>
            <p:grpSpPr>
              <a:xfrm>
                <a:off x="2813240" y="1628800"/>
                <a:ext cx="6178542" cy="2052871"/>
                <a:chOff x="2813240" y="1628800"/>
                <a:chExt cx="6178542" cy="2052871"/>
              </a:xfrm>
            </p:grpSpPr>
            <p:grpSp>
              <p:nvGrpSpPr>
                <p:cNvPr id="6" name="Group 38"/>
                <p:cNvGrpSpPr/>
                <p:nvPr/>
              </p:nvGrpSpPr>
              <p:grpSpPr>
                <a:xfrm>
                  <a:off x="2987824" y="1700808"/>
                  <a:ext cx="1452944" cy="1908665"/>
                  <a:chOff x="3732213" y="1660903"/>
                  <a:chExt cx="1452944" cy="1908665"/>
                </a:xfrm>
              </p:grpSpPr>
              <p:sp>
                <p:nvSpPr>
                  <p:cNvPr id="102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3781425" y="2806700"/>
                    <a:ext cx="96838" cy="695325"/>
                  </a:xfrm>
                  <a:prstGeom prst="rect">
                    <a:avLst/>
                  </a:prstGeom>
                  <a:solidFill>
                    <a:srgbClr val="595E48"/>
                  </a:solidFill>
                  <a:ln w="19050" cap="sq" algn="ctr">
                    <a:solidFill>
                      <a:srgbClr val="000066"/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" name="Rectangle 6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4237038" y="2527300"/>
                    <a:ext cx="88900" cy="615950"/>
                  </a:xfrm>
                  <a:prstGeom prst="rect">
                    <a:avLst/>
                  </a:prstGeom>
                  <a:solidFill>
                    <a:srgbClr val="D28C00"/>
                  </a:solidFill>
                  <a:ln w="19050" cap="sq" algn="ctr">
                    <a:solidFill>
                      <a:srgbClr val="D28C00"/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" name="Rectangle 10"/>
                  <p:cNvSpPr>
                    <a:spLocks noChangeArrowheads="1"/>
                  </p:cNvSpPr>
                  <p:nvPr/>
                </p:nvSpPr>
                <p:spPr bwMode="auto">
                  <a:xfrm rot="2700000">
                    <a:off x="4021138" y="2187575"/>
                    <a:ext cx="82550" cy="6604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 cap="sq" algn="ctr">
                    <a:noFill/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105" name="Picture 104" descr="txp_fig"/>
                  <p:cNvPicPr>
                    <a:picLocks noChangeAspect="1"/>
                  </p:cNvPicPr>
                  <p:nvPr>
                    <p:custDataLst>
                      <p:tags r:id="rId17"/>
                    </p:custDataLst>
                  </p:nvPr>
                </p:nvPicPr>
                <p:blipFill>
                  <a:blip r:embed="rId22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 bwMode="auto">
                  <a:xfrm>
                    <a:off x="3908928" y="3377877"/>
                    <a:ext cx="255333" cy="191691"/>
                  </a:xfrm>
                  <a:prstGeom prst="rect">
                    <a:avLst/>
                  </a:prstGeom>
                  <a:noFill/>
                  <a:ln/>
                  <a:effectLst/>
                </p:spPr>
              </p:pic>
              <p:pic>
                <p:nvPicPr>
                  <p:cNvPr id="106" name="Picture 105" descr="txp_fig"/>
                  <p:cNvPicPr>
                    <a:picLocks noChangeAspect="1"/>
                  </p:cNvPicPr>
                  <p:nvPr>
                    <p:custDataLst>
                      <p:tags r:id="rId18"/>
                    </p:custDataLst>
                  </p:nvPr>
                </p:nvPicPr>
                <p:blipFill>
                  <a:blip r:embed="rId23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 bwMode="auto">
                  <a:xfrm>
                    <a:off x="4956349" y="2308975"/>
                    <a:ext cx="228808" cy="207611"/>
                  </a:xfrm>
                  <a:prstGeom prst="rect">
                    <a:avLst/>
                  </a:prstGeom>
                  <a:noFill/>
                  <a:ln/>
                  <a:effectLst/>
                </p:spPr>
              </p:pic>
              <p:pic>
                <p:nvPicPr>
                  <p:cNvPr id="107" name="Picture 106" descr="txp_fig"/>
                  <p:cNvPicPr>
                    <a:picLocks noChangeAspect="1"/>
                  </p:cNvPicPr>
                  <p:nvPr>
                    <p:custDataLst>
                      <p:tags r:id="rId19"/>
                    </p:custDataLst>
                  </p:nvPr>
                </p:nvPicPr>
                <p:blipFill>
                  <a:blip r:embed="rId2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 bwMode="auto">
                  <a:xfrm>
                    <a:off x="4380285" y="1660903"/>
                    <a:ext cx="228840" cy="180473"/>
                  </a:xfrm>
                  <a:prstGeom prst="rect">
                    <a:avLst/>
                  </a:prstGeom>
                  <a:noFill/>
                  <a:ln/>
                  <a:effectLst/>
                </p:spPr>
              </p:pic>
            </p:grpSp>
            <p:sp>
              <p:nvSpPr>
                <p:cNvPr id="109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4283968" y="2636912"/>
                  <a:ext cx="333746" cy="400110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0" baseline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rPr>
                    <a:t>+</a:t>
                  </a:r>
                </a:p>
              </p:txBody>
            </p:sp>
            <p:grpSp>
              <p:nvGrpSpPr>
                <p:cNvPr id="7" name="Group 101"/>
                <p:cNvGrpSpPr/>
                <p:nvPr/>
              </p:nvGrpSpPr>
              <p:grpSpPr>
                <a:xfrm>
                  <a:off x="5004048" y="1700808"/>
                  <a:ext cx="1606969" cy="1908856"/>
                  <a:chOff x="3889090" y="3968416"/>
                  <a:chExt cx="1606969" cy="1908856"/>
                </a:xfrm>
              </p:grpSpPr>
              <p:pic>
                <p:nvPicPr>
                  <p:cNvPr id="111" name="Picture 110" descr="txp_fig"/>
                  <p:cNvPicPr>
                    <a:picLocks noChangeAspect="1"/>
                  </p:cNvPicPr>
                  <p:nvPr>
                    <p:custDataLst>
                      <p:tags r:id="rId14"/>
                    </p:custDataLst>
                  </p:nvPr>
                </p:nvPicPr>
                <p:blipFill>
                  <a:blip r:embed="rId25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 bwMode="auto">
                  <a:xfrm>
                    <a:off x="4080966" y="5685772"/>
                    <a:ext cx="268101" cy="191500"/>
                  </a:xfrm>
                  <a:prstGeom prst="rect">
                    <a:avLst/>
                  </a:prstGeom>
                  <a:noFill/>
                  <a:ln/>
                  <a:effectLst/>
                </p:spPr>
              </p:pic>
              <p:pic>
                <p:nvPicPr>
                  <p:cNvPr id="112" name="Picture 111" descr="txp_fig"/>
                  <p:cNvPicPr>
                    <a:picLocks noChangeAspect="1"/>
                  </p:cNvPicPr>
                  <p:nvPr>
                    <p:custDataLst>
                      <p:tags r:id="rId15"/>
                    </p:custDataLst>
                  </p:nvPr>
                </p:nvPicPr>
                <p:blipFill>
                  <a:blip r:embed="rId26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 bwMode="auto">
                  <a:xfrm>
                    <a:off x="5257242" y="4688496"/>
                    <a:ext cx="238817" cy="207640"/>
                  </a:xfrm>
                  <a:prstGeom prst="rect">
                    <a:avLst/>
                  </a:prstGeom>
                  <a:noFill/>
                  <a:ln/>
                  <a:effectLst/>
                </p:spPr>
              </p:pic>
              <p:pic>
                <p:nvPicPr>
                  <p:cNvPr id="113" name="Picture 112" descr="txp_fig"/>
                  <p:cNvPicPr>
                    <a:picLocks noChangeAspect="1"/>
                  </p:cNvPicPr>
                  <p:nvPr>
                    <p:custDataLst>
                      <p:tags r:id="rId16"/>
                    </p:custDataLst>
                  </p:nvPr>
                </p:nvPicPr>
                <p:blipFill>
                  <a:blip r:embed="rId27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 bwMode="auto">
                  <a:xfrm>
                    <a:off x="4825194" y="3968416"/>
                    <a:ext cx="240645" cy="180664"/>
                  </a:xfrm>
                  <a:prstGeom prst="rect">
                    <a:avLst/>
                  </a:prstGeom>
                  <a:noFill/>
                  <a:ln/>
                  <a:effectLst/>
                </p:spPr>
              </p:pic>
              <p:sp>
                <p:nvSpPr>
                  <p:cNvPr id="114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3938302" y="5120225"/>
                    <a:ext cx="96838" cy="695325"/>
                  </a:xfrm>
                  <a:prstGeom prst="rect">
                    <a:avLst/>
                  </a:prstGeom>
                  <a:solidFill>
                    <a:srgbClr val="595E48"/>
                  </a:solidFill>
                  <a:ln w="19050" cap="sq" algn="ctr">
                    <a:solidFill>
                      <a:srgbClr val="000066"/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5" name="Rectangle 6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4393915" y="4821659"/>
                    <a:ext cx="88900" cy="615950"/>
                  </a:xfrm>
                  <a:prstGeom prst="rect">
                    <a:avLst/>
                  </a:prstGeom>
                  <a:solidFill>
                    <a:srgbClr val="D28C00"/>
                  </a:solidFill>
                  <a:ln w="19050" cap="sq" algn="ctr">
                    <a:solidFill>
                      <a:srgbClr val="D28C00"/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6" name="Rectangle 10"/>
                  <p:cNvSpPr>
                    <a:spLocks noChangeArrowheads="1"/>
                  </p:cNvSpPr>
                  <p:nvPr/>
                </p:nvSpPr>
                <p:spPr bwMode="auto">
                  <a:xfrm rot="2700000">
                    <a:off x="4178015" y="4501100"/>
                    <a:ext cx="82550" cy="6604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 cap="sq" algn="ctr">
                    <a:noFill/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" name="Group 132"/>
                <p:cNvGrpSpPr/>
                <p:nvPr/>
              </p:nvGrpSpPr>
              <p:grpSpPr bwMode="auto">
                <a:xfrm>
                  <a:off x="7064401" y="1628800"/>
                  <a:ext cx="1634641" cy="2052871"/>
                  <a:chOff x="7064402" y="1196752"/>
                  <a:chExt cx="1634641" cy="2052871"/>
                </a:xfrm>
              </p:grpSpPr>
              <p:pic>
                <p:nvPicPr>
                  <p:cNvPr id="125" name="Picture 124" descr="txp_fig"/>
                  <p:cNvPicPr>
                    <a:picLocks noChangeAspect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28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 bwMode="auto">
                  <a:xfrm>
                    <a:off x="7256277" y="3058123"/>
                    <a:ext cx="268101" cy="191500"/>
                  </a:xfrm>
                  <a:prstGeom prst="rect">
                    <a:avLst/>
                  </a:prstGeom>
                  <a:noFill/>
                  <a:ln/>
                  <a:effectLst/>
                </p:spPr>
              </p:pic>
              <p:pic>
                <p:nvPicPr>
                  <p:cNvPr id="128" name="Picture 127" descr="txp_fig"/>
                  <p:cNvPicPr>
                    <a:picLocks noChangeAspect="1"/>
                  </p:cNvPicPr>
                  <p:nvPr>
                    <p:custDataLst>
                      <p:tags r:id="rId12"/>
                    </p:custDataLst>
                  </p:nvPr>
                </p:nvPicPr>
                <p:blipFill>
                  <a:blip r:embed="rId29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 bwMode="auto">
                  <a:xfrm>
                    <a:off x="8460433" y="1916832"/>
                    <a:ext cx="238610" cy="207460"/>
                  </a:xfrm>
                  <a:prstGeom prst="rect">
                    <a:avLst/>
                  </a:prstGeom>
                  <a:noFill/>
                  <a:ln/>
                  <a:effectLst/>
                </p:spPr>
              </p:pic>
              <p:pic>
                <p:nvPicPr>
                  <p:cNvPr id="131" name="Picture 130" descr="txp_fig"/>
                  <p:cNvPicPr>
                    <a:picLocks noChangeAspect="1"/>
                  </p:cNvPicPr>
                  <p:nvPr>
                    <p:custDataLst>
                      <p:tags r:id="rId13"/>
                    </p:custDataLst>
                  </p:nvPr>
                </p:nvPicPr>
                <p:blipFill>
                  <a:blip r:embed="rId30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 bwMode="auto">
                  <a:xfrm>
                    <a:off x="7812361" y="1196752"/>
                    <a:ext cx="240405" cy="180484"/>
                  </a:xfrm>
                  <a:prstGeom prst="rect">
                    <a:avLst/>
                  </a:prstGeom>
                  <a:noFill/>
                  <a:ln/>
                  <a:effectLst/>
                </p:spPr>
              </p:pic>
              <p:sp>
                <p:nvSpPr>
                  <p:cNvPr id="121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7113614" y="2492577"/>
                    <a:ext cx="96838" cy="695325"/>
                  </a:xfrm>
                  <a:prstGeom prst="rect">
                    <a:avLst/>
                  </a:prstGeom>
                  <a:solidFill>
                    <a:srgbClr val="595E48"/>
                  </a:solidFill>
                  <a:ln w="19050" cap="sq" algn="ctr">
                    <a:solidFill>
                      <a:srgbClr val="000066"/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2" name="Rectangle 6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7569227" y="2194011"/>
                    <a:ext cx="88900" cy="615950"/>
                  </a:xfrm>
                  <a:prstGeom prst="rect">
                    <a:avLst/>
                  </a:prstGeom>
                  <a:solidFill>
                    <a:srgbClr val="D28C00"/>
                  </a:solidFill>
                  <a:ln w="19050" cap="sq" algn="ctr">
                    <a:solidFill>
                      <a:srgbClr val="D28C00"/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" name="Rectangle 10"/>
                  <p:cNvSpPr>
                    <a:spLocks noChangeArrowheads="1"/>
                  </p:cNvSpPr>
                  <p:nvPr/>
                </p:nvSpPr>
                <p:spPr bwMode="auto">
                  <a:xfrm rot="2700000">
                    <a:off x="7353327" y="1873452"/>
                    <a:ext cx="82550" cy="6604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 cap="sq" algn="ctr">
                    <a:noFill/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4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6444208" y="2636912"/>
                  <a:ext cx="333746" cy="400110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0" baseline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rPr>
                    <a:t>+</a:t>
                  </a:r>
                </a:p>
              </p:txBody>
            </p:sp>
            <p:pic>
              <p:nvPicPr>
                <p:cNvPr id="158" name="Picture 2"/>
                <p:cNvPicPr>
                  <a:picLocks noChangeAspect="1" noChangeArrowheads="1"/>
                </p:cNvPicPr>
                <p:nvPr/>
              </p:nvPicPr>
              <p:blipFill>
                <a:blip r:embed="rId31" cstate="print"/>
                <a:srcRect/>
                <a:stretch>
                  <a:fillRect/>
                </a:stretch>
              </p:blipFill>
              <p:spPr bwMode="auto">
                <a:xfrm>
                  <a:off x="2915816" y="2564904"/>
                  <a:ext cx="1971510" cy="9144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59" name="Picture 2"/>
                <p:cNvPicPr>
                  <a:picLocks noChangeAspect="1" noChangeArrowheads="1"/>
                </p:cNvPicPr>
                <p:nvPr/>
              </p:nvPicPr>
              <p:blipFill>
                <a:blip r:embed="rId32" cstate="print"/>
                <a:srcRect/>
                <a:stretch>
                  <a:fillRect/>
                </a:stretch>
              </p:blipFill>
              <p:spPr bwMode="auto">
                <a:xfrm rot="19200000">
                  <a:off x="2813240" y="2025484"/>
                  <a:ext cx="914400" cy="6858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60" name="Picture 5"/>
                <p:cNvPicPr>
                  <a:picLocks noChangeAspect="1" noChangeArrowheads="1"/>
                </p:cNvPicPr>
                <p:nvPr/>
              </p:nvPicPr>
              <p:blipFill>
                <a:blip r:embed="rId33" cstate="print"/>
                <a:srcRect/>
                <a:stretch>
                  <a:fillRect/>
                </a:stretch>
              </p:blipFill>
              <p:spPr bwMode="auto">
                <a:xfrm>
                  <a:off x="4932040" y="2564904"/>
                  <a:ext cx="1971510" cy="9144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62" name="Picture 6"/>
                <p:cNvPicPr>
                  <a:picLocks noChangeAspect="1" noChangeArrowheads="1"/>
                </p:cNvPicPr>
                <p:nvPr/>
              </p:nvPicPr>
              <p:blipFill>
                <a:blip r:embed="rId34" cstate="print"/>
                <a:srcRect/>
                <a:stretch>
                  <a:fillRect/>
                </a:stretch>
              </p:blipFill>
              <p:spPr bwMode="auto">
                <a:xfrm>
                  <a:off x="7020272" y="2564904"/>
                  <a:ext cx="1971510" cy="9144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</p:grpSp>
        <p:pic>
          <p:nvPicPr>
            <p:cNvPr id="163" name="Picture 5"/>
            <p:cNvPicPr>
              <a:picLocks noChangeAspect="1" noChangeArrowheads="1"/>
            </p:cNvPicPr>
            <p:nvPr/>
          </p:nvPicPr>
          <p:blipFill>
            <a:blip r:embed="rId35" cstate="print"/>
            <a:srcRect/>
            <a:stretch>
              <a:fillRect/>
            </a:stretch>
          </p:blipFill>
          <p:spPr bwMode="auto">
            <a:xfrm rot="19200000">
              <a:off x="6646323" y="1988160"/>
              <a:ext cx="1478632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1" name="Picture 4"/>
            <p:cNvPicPr>
              <a:picLocks noChangeAspect="1" noChangeArrowheads="1"/>
            </p:cNvPicPr>
            <p:nvPr/>
          </p:nvPicPr>
          <p:blipFill>
            <a:blip r:embed="rId36" cstate="print"/>
            <a:srcRect/>
            <a:stretch>
              <a:fillRect/>
            </a:stretch>
          </p:blipFill>
          <p:spPr bwMode="auto">
            <a:xfrm rot="19200000">
              <a:off x="4619445" y="1916152"/>
              <a:ext cx="1478632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9" name="Group 170"/>
          <p:cNvGrpSpPr/>
          <p:nvPr/>
        </p:nvGrpSpPr>
        <p:grpSpPr>
          <a:xfrm>
            <a:off x="2195736" y="4023192"/>
            <a:ext cx="6783360" cy="2070104"/>
            <a:chOff x="2195736" y="4023192"/>
            <a:chExt cx="6783360" cy="2070104"/>
          </a:xfrm>
        </p:grpSpPr>
        <p:grpSp>
          <p:nvGrpSpPr>
            <p:cNvPr id="10" name="Group 163"/>
            <p:cNvGrpSpPr/>
            <p:nvPr/>
          </p:nvGrpSpPr>
          <p:grpSpPr>
            <a:xfrm>
              <a:off x="2195736" y="4760505"/>
              <a:ext cx="5832594" cy="1332791"/>
              <a:chOff x="2195736" y="4328457"/>
              <a:chExt cx="5832594" cy="1332791"/>
            </a:xfrm>
          </p:grpSpPr>
          <p:sp>
            <p:nvSpPr>
              <p:cNvPr id="108" name="Text Box 7"/>
              <p:cNvSpPr txBox="1">
                <a:spLocks noChangeArrowheads="1"/>
              </p:cNvSpPr>
              <p:nvPr/>
            </p:nvSpPr>
            <p:spPr bwMode="auto">
              <a:xfrm>
                <a:off x="3748127" y="4973117"/>
                <a:ext cx="184150" cy="366712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endParaRPr lang="en-US" sz="1800" b="0" baseline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34" name="Text Box 22"/>
              <p:cNvSpPr txBox="1">
                <a:spLocks noChangeArrowheads="1"/>
              </p:cNvSpPr>
              <p:nvPr/>
            </p:nvSpPr>
            <p:spPr bwMode="auto">
              <a:xfrm>
                <a:off x="2195736" y="4544481"/>
                <a:ext cx="521297" cy="584775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200" baseline="0" dirty="0">
                    <a:solidFill>
                      <a:srgbClr val="000000"/>
                    </a:solidFill>
                  </a:rPr>
                  <a:t>≈</a:t>
                </a:r>
              </a:p>
            </p:txBody>
          </p:sp>
          <p:grpSp>
            <p:nvGrpSpPr>
              <p:cNvPr id="12" name="Group 38"/>
              <p:cNvGrpSpPr/>
              <p:nvPr/>
            </p:nvGrpSpPr>
            <p:grpSpPr>
              <a:xfrm>
                <a:off x="2987824" y="4328457"/>
                <a:ext cx="943079" cy="1260593"/>
                <a:chOff x="3732213" y="2308975"/>
                <a:chExt cx="943079" cy="1260593"/>
              </a:xfrm>
            </p:grpSpPr>
            <p:sp>
              <p:nvSpPr>
                <p:cNvPr id="136" name="Rectangle 5"/>
                <p:cNvSpPr>
                  <a:spLocks noChangeArrowheads="1"/>
                </p:cNvSpPr>
                <p:nvPr/>
              </p:nvSpPr>
              <p:spPr bwMode="auto">
                <a:xfrm>
                  <a:off x="3781425" y="2806700"/>
                  <a:ext cx="96838" cy="695325"/>
                </a:xfrm>
                <a:prstGeom prst="rect">
                  <a:avLst/>
                </a:prstGeom>
                <a:solidFill>
                  <a:srgbClr val="595E48"/>
                </a:solidFill>
                <a:ln w="19050" cap="sq" algn="ctr">
                  <a:solidFill>
                    <a:srgbClr val="000066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Rectangle 6"/>
                <p:cNvSpPr>
                  <a:spLocks noChangeArrowheads="1"/>
                </p:cNvSpPr>
                <p:nvPr/>
              </p:nvSpPr>
              <p:spPr bwMode="auto">
                <a:xfrm rot="5400000">
                  <a:off x="4237038" y="2527300"/>
                  <a:ext cx="88900" cy="615950"/>
                </a:xfrm>
                <a:prstGeom prst="rect">
                  <a:avLst/>
                </a:prstGeom>
                <a:solidFill>
                  <a:srgbClr val="D28C00"/>
                </a:solidFill>
                <a:ln w="19050" cap="sq" algn="ctr">
                  <a:solidFill>
                    <a:srgbClr val="D28C00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Rectangle 10"/>
                <p:cNvSpPr>
                  <a:spLocks noChangeArrowheads="1"/>
                </p:cNvSpPr>
                <p:nvPr/>
              </p:nvSpPr>
              <p:spPr bwMode="auto">
                <a:xfrm rot="2700000">
                  <a:off x="4021138" y="2187575"/>
                  <a:ext cx="82550" cy="660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 cap="sq" algn="ctr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39" name="Picture 138" descr="txp_fig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2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3908928" y="3377877"/>
                  <a:ext cx="255333" cy="191691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140" name="Picture 139" descr="txp_fig"/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4446484" y="2916238"/>
                  <a:ext cx="228808" cy="207611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141" name="Picture 140" descr="txp_fig"/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4370267" y="2308975"/>
                  <a:ext cx="228840" cy="180473"/>
                </a:xfrm>
                <a:prstGeom prst="rect">
                  <a:avLst/>
                </a:prstGeom>
                <a:noFill/>
                <a:ln/>
                <a:effectLst/>
              </p:spPr>
            </p:pic>
          </p:grpSp>
          <p:sp>
            <p:nvSpPr>
              <p:cNvPr id="142" name="Text Box 32"/>
              <p:cNvSpPr txBox="1">
                <a:spLocks noChangeArrowheads="1"/>
              </p:cNvSpPr>
              <p:nvPr/>
            </p:nvSpPr>
            <p:spPr bwMode="auto">
              <a:xfrm>
                <a:off x="4283968" y="4616489"/>
                <a:ext cx="333746" cy="40011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b="0" baseline="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  <p:grpSp>
            <p:nvGrpSpPr>
              <p:cNvPr id="13" name="Group 101"/>
              <p:cNvGrpSpPr/>
              <p:nvPr/>
            </p:nvGrpSpPr>
            <p:grpSpPr>
              <a:xfrm>
                <a:off x="5004048" y="4328457"/>
                <a:ext cx="964033" cy="1260784"/>
                <a:chOff x="3889090" y="4616488"/>
                <a:chExt cx="964033" cy="1260784"/>
              </a:xfrm>
            </p:grpSpPr>
            <p:pic>
              <p:nvPicPr>
                <p:cNvPr id="144" name="Picture 143" descr="txp_fig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2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4080966" y="5685772"/>
                  <a:ext cx="268101" cy="191500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145" name="Picture 144" descr="txp_fig"/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26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4614306" y="5223941"/>
                  <a:ext cx="238817" cy="207640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146" name="Picture 145" descr="txp_fig"/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2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4537190" y="4616488"/>
                  <a:ext cx="240645" cy="180664"/>
                </a:xfrm>
                <a:prstGeom prst="rect">
                  <a:avLst/>
                </a:prstGeom>
                <a:noFill/>
                <a:ln/>
                <a:effectLst/>
              </p:spPr>
            </p:pic>
            <p:sp>
              <p:nvSpPr>
                <p:cNvPr id="147" name="Rectangle 5"/>
                <p:cNvSpPr>
                  <a:spLocks noChangeArrowheads="1"/>
                </p:cNvSpPr>
                <p:nvPr/>
              </p:nvSpPr>
              <p:spPr bwMode="auto">
                <a:xfrm>
                  <a:off x="3938302" y="5120225"/>
                  <a:ext cx="96838" cy="695325"/>
                </a:xfrm>
                <a:prstGeom prst="rect">
                  <a:avLst/>
                </a:prstGeom>
                <a:solidFill>
                  <a:srgbClr val="595E48"/>
                </a:solidFill>
                <a:ln w="19050" cap="sq" algn="ctr">
                  <a:solidFill>
                    <a:srgbClr val="000066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Rectangle 6"/>
                <p:cNvSpPr>
                  <a:spLocks noChangeArrowheads="1"/>
                </p:cNvSpPr>
                <p:nvPr/>
              </p:nvSpPr>
              <p:spPr bwMode="auto">
                <a:xfrm rot="5400000">
                  <a:off x="4393915" y="4821659"/>
                  <a:ext cx="88900" cy="615950"/>
                </a:xfrm>
                <a:prstGeom prst="rect">
                  <a:avLst/>
                </a:prstGeom>
                <a:solidFill>
                  <a:srgbClr val="D28C00"/>
                </a:solidFill>
                <a:ln w="19050" cap="sq" algn="ctr">
                  <a:solidFill>
                    <a:srgbClr val="D28C00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Rectangle 10"/>
                <p:cNvSpPr>
                  <a:spLocks noChangeArrowheads="1"/>
                </p:cNvSpPr>
                <p:nvPr/>
              </p:nvSpPr>
              <p:spPr bwMode="auto">
                <a:xfrm rot="2700000">
                  <a:off x="4178015" y="4501100"/>
                  <a:ext cx="82550" cy="660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 cap="sq" algn="ctr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49"/>
              <p:cNvGrpSpPr/>
              <p:nvPr/>
            </p:nvGrpSpPr>
            <p:grpSpPr bwMode="auto">
              <a:xfrm>
                <a:off x="7064401" y="4400465"/>
                <a:ext cx="963929" cy="1260783"/>
                <a:chOff x="7064402" y="1988840"/>
                <a:chExt cx="963929" cy="1260783"/>
              </a:xfrm>
            </p:grpSpPr>
            <p:pic>
              <p:nvPicPr>
                <p:cNvPr id="151" name="Picture 150" descr="txp_fig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2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7256277" y="3058123"/>
                  <a:ext cx="268101" cy="191500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152" name="Picture 151" descr="txp_fig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29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7789721" y="2596293"/>
                  <a:ext cx="238610" cy="207460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153" name="Picture 152" descr="txp_fig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30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7712622" y="1988840"/>
                  <a:ext cx="240405" cy="180484"/>
                </a:xfrm>
                <a:prstGeom prst="rect">
                  <a:avLst/>
                </a:prstGeom>
                <a:noFill/>
                <a:ln/>
                <a:effectLst/>
              </p:spPr>
            </p:pic>
            <p:sp>
              <p:nvSpPr>
                <p:cNvPr id="154" name="Rectangle 5"/>
                <p:cNvSpPr>
                  <a:spLocks noChangeArrowheads="1"/>
                </p:cNvSpPr>
                <p:nvPr/>
              </p:nvSpPr>
              <p:spPr bwMode="auto">
                <a:xfrm>
                  <a:off x="7113614" y="2492577"/>
                  <a:ext cx="96838" cy="695325"/>
                </a:xfrm>
                <a:prstGeom prst="rect">
                  <a:avLst/>
                </a:prstGeom>
                <a:solidFill>
                  <a:srgbClr val="595E48"/>
                </a:solidFill>
                <a:ln w="19050" cap="sq" algn="ctr">
                  <a:solidFill>
                    <a:srgbClr val="000066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Rectangle 6"/>
                <p:cNvSpPr>
                  <a:spLocks noChangeArrowheads="1"/>
                </p:cNvSpPr>
                <p:nvPr/>
              </p:nvSpPr>
              <p:spPr bwMode="auto">
                <a:xfrm rot="5400000">
                  <a:off x="7569227" y="2194011"/>
                  <a:ext cx="88900" cy="615950"/>
                </a:xfrm>
                <a:prstGeom prst="rect">
                  <a:avLst/>
                </a:prstGeom>
                <a:solidFill>
                  <a:srgbClr val="D28C00"/>
                </a:solidFill>
                <a:ln w="19050" cap="sq" algn="ctr">
                  <a:solidFill>
                    <a:srgbClr val="D28C00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Rectangle 10"/>
                <p:cNvSpPr>
                  <a:spLocks noChangeArrowheads="1"/>
                </p:cNvSpPr>
                <p:nvPr/>
              </p:nvSpPr>
              <p:spPr bwMode="auto">
                <a:xfrm rot="2700000">
                  <a:off x="7353327" y="1873452"/>
                  <a:ext cx="82550" cy="660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 cap="sq" algn="ctr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57" name="Text Box 32"/>
              <p:cNvSpPr txBox="1">
                <a:spLocks noChangeArrowheads="1"/>
              </p:cNvSpPr>
              <p:nvPr/>
            </p:nvSpPr>
            <p:spPr bwMode="auto">
              <a:xfrm>
                <a:off x="6444208" y="4616489"/>
                <a:ext cx="333746" cy="40011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b="0" baseline="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</p:grpSp>
        <p:pic>
          <p:nvPicPr>
            <p:cNvPr id="165" name="Picture 4"/>
            <p:cNvPicPr>
              <a:picLocks noChangeAspect="1" noChangeArrowheads="1"/>
            </p:cNvPicPr>
            <p:nvPr/>
          </p:nvPicPr>
          <p:blipFill>
            <a:blip r:embed="rId37" cstate="print"/>
            <a:srcRect/>
            <a:stretch>
              <a:fillRect/>
            </a:stretch>
          </p:blipFill>
          <p:spPr bwMode="auto">
            <a:xfrm>
              <a:off x="6613848" y="4098852"/>
              <a:ext cx="2365248" cy="17739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6" name="Picture 3"/>
            <p:cNvPicPr>
              <a:picLocks noChangeAspect="1" noChangeArrowheads="1"/>
            </p:cNvPicPr>
            <p:nvPr/>
          </p:nvPicPr>
          <p:blipFill>
            <a:blip r:embed="rId38" cstate="print"/>
            <a:srcRect/>
            <a:stretch>
              <a:fillRect/>
            </a:stretch>
          </p:blipFill>
          <p:spPr bwMode="auto">
            <a:xfrm>
              <a:off x="4632648" y="4077516"/>
              <a:ext cx="2365248" cy="17739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7" name="Picture 2"/>
            <p:cNvPicPr>
              <a:picLocks noChangeAspect="1" noChangeArrowheads="1"/>
            </p:cNvPicPr>
            <p:nvPr/>
          </p:nvPicPr>
          <p:blipFill>
            <a:blip r:embed="rId39" cstate="print"/>
            <a:srcRect/>
            <a:stretch>
              <a:fillRect/>
            </a:stretch>
          </p:blipFill>
          <p:spPr bwMode="auto">
            <a:xfrm>
              <a:off x="2651448" y="4023192"/>
              <a:ext cx="2362199" cy="1771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68" name="Rectangle 3"/>
          <p:cNvSpPr txBox="1">
            <a:spLocks noChangeArrowheads="1"/>
          </p:cNvSpPr>
          <p:nvPr/>
        </p:nvSpPr>
        <p:spPr bwMode="auto">
          <a:xfrm>
            <a:off x="35496" y="10954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 A popular application of the CP model is the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separation of individual chemicals from mixtures of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212121"/>
                </a:solidFill>
                <a:latin typeface="+mn-lt"/>
              </a:rPr>
              <a:t>  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chemicals measured using fluorescence spectroscopy.</a:t>
            </a:r>
            <a:endParaRPr kumimoji="0" lang="en-US" sz="1400" b="0" u="none" strike="noStrike" kern="0" cap="none" spc="0" normalizeH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ＭＳ Ｐゴシック" pitchFamily="-65" charset="-128"/>
              <a:cs typeface="+mn-cs"/>
            </a:endParaRPr>
          </a:p>
        </p:txBody>
      </p:sp>
      <p:sp>
        <p:nvSpPr>
          <p:cNvPr id="78" name="Title 1"/>
          <p:cNvSpPr txBox="1">
            <a:spLocks/>
          </p:cNvSpPr>
          <p:nvPr/>
        </p:nvSpPr>
        <p:spPr bwMode="auto">
          <a:xfrm>
            <a:off x="-36512" y="188441"/>
            <a:ext cx="91805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 eaLnBrk="0" hangingPunct="0">
              <a:defRPr/>
            </a:pP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  </a:t>
            </a:r>
            <a:r>
              <a:rPr lang="en-US" sz="1700" b="1" kern="0" dirty="0" err="1" smtClean="0">
                <a:solidFill>
                  <a:schemeClr val="tx2"/>
                </a:solidFill>
                <a:latin typeface="+mj-lt"/>
                <a:cs typeface="+mj-cs"/>
              </a:rPr>
              <a:t>Chemometrics</a:t>
            </a:r>
            <a:r>
              <a:rPr lang="en-US" sz="1700" b="1" kern="0" dirty="0" smtClean="0">
                <a:solidFill>
                  <a:schemeClr val="tx2"/>
                </a:solidFill>
                <a:latin typeface="+mj-lt"/>
                <a:cs typeface="+mj-cs"/>
              </a:rPr>
              <a:t>: </a:t>
            </a: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CP can separate the chemicals in mixtures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ＭＳ Ｐゴシック" pitchFamily="-65" charset="-128"/>
              <a:cs typeface="+mj-cs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358189" y="2421488"/>
            <a:ext cx="2110337" cy="1550620"/>
            <a:chOff x="358189" y="2421488"/>
            <a:chExt cx="2110337" cy="1550620"/>
          </a:xfrm>
        </p:grpSpPr>
        <p:grpSp>
          <p:nvGrpSpPr>
            <p:cNvPr id="77" name="Group 33"/>
            <p:cNvGrpSpPr/>
            <p:nvPr/>
          </p:nvGrpSpPr>
          <p:grpSpPr>
            <a:xfrm>
              <a:off x="684980" y="2421488"/>
              <a:ext cx="1133475" cy="1143000"/>
              <a:chOff x="2307704" y="2671936"/>
              <a:chExt cx="1133475" cy="1143000"/>
            </a:xfrm>
          </p:grpSpPr>
          <p:sp>
            <p:nvSpPr>
              <p:cNvPr id="83" name="AutoShape 4"/>
              <p:cNvSpPr>
                <a:spLocks noChangeArrowheads="1"/>
              </p:cNvSpPr>
              <p:nvPr/>
            </p:nvSpPr>
            <p:spPr bwMode="auto">
              <a:xfrm>
                <a:off x="2307704" y="2671936"/>
                <a:ext cx="1133475" cy="1143000"/>
              </a:xfrm>
              <a:prstGeom prst="cube">
                <a:avLst>
                  <a:gd name="adj" fmla="val 25000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endParaRPr lang="en-US" sz="1800" b="0" baseline="0">
                  <a:solidFill>
                    <a:schemeClr val="tx1"/>
                  </a:solidFill>
                  <a:latin typeface="cmsy8" pitchFamily="34" charset="0"/>
                  <a:cs typeface="Arial" charset="0"/>
                </a:endParaRPr>
              </a:p>
            </p:txBody>
          </p:sp>
          <p:pic>
            <p:nvPicPr>
              <p:cNvPr id="84" name="Picture 62" descr="txp_fig"/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4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612504" y="3245936"/>
                <a:ext cx="260350" cy="217488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80" name="TextBox 79"/>
            <p:cNvSpPr txBox="1"/>
            <p:nvPr/>
          </p:nvSpPr>
          <p:spPr>
            <a:xfrm rot="16200000">
              <a:off x="19635" y="3022229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mixtures</a:t>
              </a:r>
              <a:endParaRPr lang="en-US" sz="1200" b="1" baseline="0" dirty="0">
                <a:solidFill>
                  <a:srgbClr val="000000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12538" y="3695109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baseline="0" dirty="0">
                  <a:solidFill>
                    <a:srgbClr val="000000"/>
                  </a:solidFill>
                </a:rPr>
                <a:t>emission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 rot="18950494">
              <a:off x="1424650" y="3331589"/>
              <a:ext cx="1043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baseline="0" dirty="0">
                  <a:solidFill>
                    <a:srgbClr val="000000"/>
                  </a:solidFill>
                </a:rPr>
                <a:t>excitation</a:t>
              </a:r>
            </a:p>
          </p:txBody>
        </p:sp>
      </p:grpSp>
      <p:sp>
        <p:nvSpPr>
          <p:cNvPr id="85" name="Text Box 24">
            <a:extLst>
              <a:ext uri="{FF2B5EF4-FFF2-40B4-BE49-F238E27FC236}">
                <a16:creationId xmlns:a16="http://schemas.microsoft.com/office/drawing/2014/main" id="{D89090D5-3BC7-42D8-AC0F-81DBD81BA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208" y="773189"/>
            <a:ext cx="2421978" cy="276999"/>
          </a:xfrm>
          <a:prstGeom prst="rect">
            <a:avLst/>
          </a:prstGeom>
          <a:noFill/>
          <a:ln w="28575" algn="ctr">
            <a:noFill/>
            <a:miter lim="800000"/>
            <a:headEnd type="none" w="sm" len="sm"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1200" b="1" baseline="0" dirty="0">
                <a:solidFill>
                  <a:srgbClr val="D28C00"/>
                </a:solidFill>
              </a:rPr>
              <a:t>[Andersen and Bro,</a:t>
            </a:r>
            <a:r>
              <a:rPr lang="en-US" sz="1200" b="1" dirty="0">
                <a:solidFill>
                  <a:srgbClr val="D28C00"/>
                </a:solidFill>
              </a:rPr>
              <a:t> </a:t>
            </a:r>
            <a:r>
              <a:rPr lang="en-US" sz="1200" b="1" baseline="0" dirty="0">
                <a:solidFill>
                  <a:srgbClr val="D28C00"/>
                </a:solidFill>
              </a:rPr>
              <a:t>2003]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8F000C6-A285-4792-93B4-4751C808F44A}"/>
              </a:ext>
            </a:extLst>
          </p:cNvPr>
          <p:cNvSpPr txBox="1"/>
          <p:nvPr/>
        </p:nvSpPr>
        <p:spPr>
          <a:xfrm>
            <a:off x="468149" y="816967"/>
            <a:ext cx="2922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901A1E"/>
                </a:solidFill>
              </a:rPr>
              <a:t>Tool: Tensor Factorizations</a:t>
            </a:r>
          </a:p>
        </p:txBody>
      </p:sp>
    </p:spTree>
    <p:extLst>
      <p:ext uri="{BB962C8B-B14F-4D97-AF65-F5344CB8AC3E}">
        <p14:creationId xmlns:p14="http://schemas.microsoft.com/office/powerpoint/2010/main" val="8547658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85384" y="6046886"/>
            <a:ext cx="1558616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-36512" y="260648"/>
            <a:ext cx="8784976" cy="576263"/>
          </a:xfrm>
        </p:spPr>
        <p:txBody>
          <a:bodyPr>
            <a:normAutofit/>
          </a:bodyPr>
          <a:lstStyle/>
          <a:p>
            <a:r>
              <a:rPr lang="en-US" sz="1700" b="1" dirty="0"/>
              <a:t>  </a:t>
            </a:r>
            <a:r>
              <a:rPr lang="en-US" sz="1700" kern="0" dirty="0">
                <a:solidFill>
                  <a:schemeClr val="tx2"/>
                </a:solidFill>
                <a:ea typeface="ＭＳ Ｐゴシック" pitchFamily="-65" charset="-128"/>
              </a:rPr>
              <a:t>Summary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179238" y="836712"/>
            <a:ext cx="549847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ct val="20000"/>
              </a:spcBef>
              <a:defRPr/>
            </a:pPr>
            <a:r>
              <a:rPr lang="da-DK" sz="1400" b="1" kern="0" dirty="0">
                <a:solidFill>
                  <a:schemeClr val="tx2"/>
                </a:solidFill>
                <a:latin typeface="+mn-lt"/>
              </a:rPr>
              <a:t>Matrix Factorizations: </a:t>
            </a:r>
            <a:r>
              <a:rPr lang="da-DK" sz="1400" kern="0" dirty="0">
                <a:solidFill>
                  <a:srgbClr val="212121"/>
                </a:solidFill>
                <a:latin typeface="+mn-lt"/>
              </a:rPr>
              <a:t>How to use matrix factorizations to </a:t>
            </a:r>
            <a:endParaRPr lang="da-DK" sz="1400" kern="0" dirty="0" smtClean="0">
              <a:solidFill>
                <a:srgbClr val="212121"/>
              </a:solidFill>
              <a:latin typeface="+mn-lt"/>
            </a:endParaRPr>
          </a:p>
          <a:p>
            <a:pPr marL="400050" indent="-400050">
              <a:spcBef>
                <a:spcPct val="20000"/>
              </a:spcBef>
              <a:buAutoNum type="romanLcParenBoth"/>
              <a:defRPr/>
            </a:pPr>
            <a:r>
              <a:rPr lang="da-DK" sz="1400" kern="0" dirty="0" smtClean="0">
                <a:solidFill>
                  <a:srgbClr val="212121"/>
                </a:solidFill>
                <a:latin typeface="+mn-lt"/>
              </a:rPr>
              <a:t>find </a:t>
            </a:r>
            <a:r>
              <a:rPr lang="da-DK" sz="1400" kern="0" dirty="0">
                <a:solidFill>
                  <a:srgbClr val="212121"/>
                </a:solidFill>
                <a:latin typeface="+mn-lt"/>
              </a:rPr>
              <a:t>the underlying factors, </a:t>
            </a:r>
            <a:endParaRPr lang="da-DK" sz="1400" kern="0" dirty="0" smtClean="0">
              <a:solidFill>
                <a:srgbClr val="212121"/>
              </a:solidFill>
              <a:latin typeface="+mn-lt"/>
            </a:endParaRPr>
          </a:p>
          <a:p>
            <a:pPr marL="400050" indent="-400050">
              <a:spcBef>
                <a:spcPct val="20000"/>
              </a:spcBef>
              <a:buAutoNum type="romanLcParenBoth"/>
              <a:defRPr/>
            </a:pPr>
            <a:r>
              <a:rPr lang="da-DK" sz="1400" kern="0" dirty="0" smtClean="0">
                <a:solidFill>
                  <a:srgbClr val="212121"/>
                </a:solidFill>
                <a:latin typeface="+mn-lt"/>
              </a:rPr>
              <a:t>predict </a:t>
            </a:r>
            <a:r>
              <a:rPr lang="da-DK" sz="1400" kern="0" dirty="0">
                <a:solidFill>
                  <a:srgbClr val="212121"/>
                </a:solidFill>
                <a:latin typeface="+mn-lt"/>
              </a:rPr>
              <a:t>missing entries</a:t>
            </a:r>
          </a:p>
          <a:p>
            <a:pPr lvl="1">
              <a:spcBef>
                <a:spcPct val="20000"/>
              </a:spcBef>
              <a:defRPr/>
            </a:pPr>
            <a:endParaRPr lang="da-DK" sz="1400" kern="0" dirty="0" smtClean="0">
              <a:solidFill>
                <a:srgbClr val="212121"/>
              </a:solidFill>
              <a:latin typeface="+mn-lt"/>
            </a:endParaRPr>
          </a:p>
          <a:p>
            <a:pPr>
              <a:spcBef>
                <a:spcPct val="20000"/>
              </a:spcBef>
              <a:defRPr/>
            </a:pPr>
            <a:r>
              <a:rPr lang="da-DK" sz="1400" kern="0" dirty="0" smtClean="0">
                <a:solidFill>
                  <a:srgbClr val="212121"/>
                </a:solidFill>
                <a:latin typeface="+mn-lt"/>
              </a:rPr>
              <a:t>Matrix </a:t>
            </a:r>
            <a:r>
              <a:rPr lang="da-DK" sz="1400" kern="0" dirty="0">
                <a:solidFill>
                  <a:srgbClr val="212121"/>
                </a:solidFill>
                <a:latin typeface="+mn-lt"/>
              </a:rPr>
              <a:t>factorizations without constraints are not unique.</a:t>
            </a:r>
          </a:p>
          <a:p>
            <a:pPr>
              <a:spcBef>
                <a:spcPct val="20000"/>
              </a:spcBef>
              <a:defRPr/>
            </a:pPr>
            <a:r>
              <a:rPr lang="da-DK" sz="1400" kern="0" dirty="0">
                <a:solidFill>
                  <a:srgbClr val="212121"/>
                </a:solidFill>
                <a:latin typeface="+mn-lt"/>
              </a:rPr>
              <a:t>Constraints need to make sense in terms of </a:t>
            </a:r>
            <a:r>
              <a:rPr lang="da-DK" sz="1400" kern="0" dirty="0" smtClean="0">
                <a:solidFill>
                  <a:srgbClr val="212121"/>
                </a:solidFill>
                <a:latin typeface="+mn-lt"/>
              </a:rPr>
              <a:t>the application</a:t>
            </a:r>
            <a:r>
              <a:rPr lang="da-DK" sz="1400" kern="0" dirty="0">
                <a:solidFill>
                  <a:srgbClr val="212121"/>
                </a:solidFill>
                <a:latin typeface="+mn-lt"/>
              </a:rPr>
              <a:t>; otherwise, the model will </a:t>
            </a:r>
            <a:r>
              <a:rPr lang="da-DK" sz="1400" kern="0" dirty="0" smtClean="0">
                <a:solidFill>
                  <a:srgbClr val="212121"/>
                </a:solidFill>
                <a:latin typeface="+mn-lt"/>
              </a:rPr>
              <a:t>not reveal </a:t>
            </a:r>
            <a:r>
              <a:rPr lang="da-DK" sz="1400" kern="0" dirty="0">
                <a:solidFill>
                  <a:srgbClr val="212121"/>
                </a:solidFill>
                <a:latin typeface="+mn-lt"/>
              </a:rPr>
              <a:t>what we are looking for.</a:t>
            </a:r>
          </a:p>
          <a:p>
            <a:pPr>
              <a:spcBef>
                <a:spcPct val="20000"/>
              </a:spcBef>
              <a:defRPr/>
            </a:pPr>
            <a:endParaRPr lang="da-DK" sz="1000" b="1" kern="0" dirty="0">
              <a:solidFill>
                <a:schemeClr val="tx2"/>
              </a:solidFill>
              <a:latin typeface="+mn-lt"/>
            </a:endParaRPr>
          </a:p>
          <a:p>
            <a:pPr>
              <a:spcBef>
                <a:spcPct val="20000"/>
              </a:spcBef>
              <a:defRPr/>
            </a:pPr>
            <a:r>
              <a:rPr lang="da-DK" sz="1400" b="1" kern="0" dirty="0">
                <a:solidFill>
                  <a:schemeClr val="tx2"/>
                </a:solidFill>
                <a:latin typeface="+mn-lt"/>
              </a:rPr>
              <a:t>Tensor Factorizations </a:t>
            </a:r>
            <a:endParaRPr lang="da-DK" sz="1400" b="1" kern="0" dirty="0" smtClean="0">
              <a:solidFill>
                <a:schemeClr val="tx2"/>
              </a:solidFill>
              <a:latin typeface="+mn-lt"/>
            </a:endParaRPr>
          </a:p>
          <a:p>
            <a:pPr>
              <a:spcBef>
                <a:spcPct val="20000"/>
              </a:spcBef>
              <a:defRPr/>
            </a:pPr>
            <a:r>
              <a:rPr lang="da-DK" sz="1400" kern="0" dirty="0" smtClean="0">
                <a:solidFill>
                  <a:srgbClr val="000000"/>
                </a:solidFill>
                <a:latin typeface="+mn-lt"/>
              </a:rPr>
              <a:t>Tensor </a:t>
            </a:r>
            <a:r>
              <a:rPr lang="da-DK" sz="1400" kern="0" dirty="0">
                <a:solidFill>
                  <a:srgbClr val="000000"/>
                </a:solidFill>
                <a:latin typeface="+mn-lt"/>
              </a:rPr>
              <a:t>factorization methods such as CP have better </a:t>
            </a:r>
            <a:r>
              <a:rPr lang="da-DK" sz="1400" kern="0" dirty="0" smtClean="0">
                <a:solidFill>
                  <a:srgbClr val="000000"/>
                </a:solidFill>
                <a:latin typeface="+mn-lt"/>
              </a:rPr>
              <a:t>uniqueness </a:t>
            </a:r>
            <a:r>
              <a:rPr lang="da-DK" sz="1400" kern="0" dirty="0">
                <a:solidFill>
                  <a:srgbClr val="000000"/>
                </a:solidFill>
                <a:latin typeface="+mn-lt"/>
              </a:rPr>
              <a:t>properties compared to </a:t>
            </a:r>
            <a:r>
              <a:rPr lang="da-DK" sz="1400" kern="0" dirty="0" smtClean="0">
                <a:solidFill>
                  <a:srgbClr val="000000"/>
                </a:solidFill>
                <a:latin typeface="+mn-lt"/>
              </a:rPr>
              <a:t>matrix factorizations.</a:t>
            </a:r>
          </a:p>
          <a:p>
            <a:pPr>
              <a:spcBef>
                <a:spcPct val="20000"/>
              </a:spcBef>
              <a:defRPr/>
            </a:pPr>
            <a:endParaRPr lang="da-DK" sz="1400" kern="0" dirty="0" smtClean="0">
              <a:solidFill>
                <a:srgbClr val="000000"/>
              </a:solidFill>
              <a:latin typeface="+mn-lt"/>
            </a:endParaRPr>
          </a:p>
          <a:p>
            <a:pPr>
              <a:spcBef>
                <a:spcPct val="20000"/>
              </a:spcBef>
              <a:defRPr/>
            </a:pPr>
            <a:r>
              <a:rPr lang="da-DK" sz="1400" kern="0" dirty="0" smtClean="0">
                <a:solidFill>
                  <a:srgbClr val="000000"/>
                </a:solidFill>
                <a:latin typeface="+mn-lt"/>
              </a:rPr>
              <a:t>How </a:t>
            </a:r>
            <a:r>
              <a:rPr lang="da-DK" sz="1400" kern="0" dirty="0">
                <a:solidFill>
                  <a:srgbClr val="000000"/>
                </a:solidFill>
                <a:latin typeface="+mn-lt"/>
              </a:rPr>
              <a:t>to use tensor factorizations, in particular, CP, </a:t>
            </a:r>
            <a:r>
              <a:rPr lang="da-DK" sz="1400" kern="0" dirty="0" smtClean="0">
                <a:solidFill>
                  <a:srgbClr val="000000"/>
                </a:solidFill>
                <a:latin typeface="+mn-lt"/>
              </a:rPr>
              <a:t>to </a:t>
            </a:r>
            <a:r>
              <a:rPr lang="da-DK" sz="1400" kern="0" dirty="0">
                <a:solidFill>
                  <a:srgbClr val="000000"/>
                </a:solidFill>
                <a:latin typeface="+mn-lt"/>
              </a:rPr>
              <a:t>find the underlying factors, e.g., </a:t>
            </a:r>
            <a:r>
              <a:rPr lang="da-DK" sz="1400" kern="0" dirty="0" smtClean="0">
                <a:solidFill>
                  <a:srgbClr val="000000"/>
                </a:solidFill>
                <a:latin typeface="+mn-lt"/>
              </a:rPr>
              <a:t>chemometrics, neuroscience, temporal link prediction</a:t>
            </a:r>
            <a:endParaRPr lang="da-DK" sz="1400" kern="0" dirty="0">
              <a:solidFill>
                <a:srgbClr val="000000"/>
              </a:solidFill>
              <a:latin typeface="+mn-lt"/>
            </a:endParaRPr>
          </a:p>
          <a:p>
            <a:pPr>
              <a:spcBef>
                <a:spcPct val="20000"/>
              </a:spcBef>
              <a:defRPr/>
            </a:pPr>
            <a:endParaRPr lang="da-DK" sz="1000" kern="0" dirty="0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D36B9F-5F5C-4298-BAF4-EEB6CBE2DCCB}"/>
              </a:ext>
            </a:extLst>
          </p:cNvPr>
          <p:cNvGrpSpPr/>
          <p:nvPr/>
        </p:nvGrpSpPr>
        <p:grpSpPr>
          <a:xfrm>
            <a:off x="5493600" y="2596940"/>
            <a:ext cx="3650399" cy="904068"/>
            <a:chOff x="4554788" y="3981045"/>
            <a:chExt cx="4392665" cy="1021136"/>
          </a:xfrm>
        </p:grpSpPr>
        <p:grpSp>
          <p:nvGrpSpPr>
            <p:cNvPr id="12" name="Group 40">
              <a:extLst>
                <a:ext uri="{FF2B5EF4-FFF2-40B4-BE49-F238E27FC236}">
                  <a16:creationId xmlns:a16="http://schemas.microsoft.com/office/drawing/2014/main" id="{346E5FCF-0037-49CF-B96A-B8EF699736E7}"/>
                </a:ext>
              </a:extLst>
            </p:cNvPr>
            <p:cNvGrpSpPr/>
            <p:nvPr/>
          </p:nvGrpSpPr>
          <p:grpSpPr>
            <a:xfrm>
              <a:off x="4554788" y="3981045"/>
              <a:ext cx="4392665" cy="1021136"/>
              <a:chOff x="-1330" y="4038600"/>
              <a:chExt cx="9069130" cy="2468880"/>
            </a:xfrm>
          </p:grpSpPr>
          <p:grpSp>
            <p:nvGrpSpPr>
              <p:cNvPr id="16" name="Group 14">
                <a:extLst>
                  <a:ext uri="{FF2B5EF4-FFF2-40B4-BE49-F238E27FC236}">
                    <a16:creationId xmlns:a16="http://schemas.microsoft.com/office/drawing/2014/main" id="{C9BAE885-351D-4F5B-9803-26F18C84017B}"/>
                  </a:ext>
                </a:extLst>
              </p:cNvPr>
              <p:cNvGrpSpPr/>
              <p:nvPr/>
            </p:nvGrpSpPr>
            <p:grpSpPr>
              <a:xfrm>
                <a:off x="6096000" y="4038600"/>
                <a:ext cx="2971800" cy="2438400"/>
                <a:chOff x="5943600" y="4033684"/>
                <a:chExt cx="3352800" cy="2595716"/>
              </a:xfrm>
            </p:grpSpPr>
            <p:pic>
              <p:nvPicPr>
                <p:cNvPr id="24" name="Picture 4" descr="H:\Backups\Backup_November102008\RESEARCH\EPILEPSY\EPILESPY\EPILEPSY_II_ISMB07\Camera-Ready\Figures\f1_electrode.tif">
                  <a:extLst>
                    <a:ext uri="{FF2B5EF4-FFF2-40B4-BE49-F238E27FC236}">
                      <a16:creationId xmlns:a16="http://schemas.microsoft.com/office/drawing/2014/main" id="{BE7DBAD8-747B-4FCF-B024-5F4AF5AAFF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943600" y="4114800"/>
                  <a:ext cx="3352800" cy="2514600"/>
                </a:xfrm>
                <a:prstGeom prst="rect">
                  <a:avLst/>
                </a:prstGeom>
                <a:noFill/>
              </p:spPr>
            </p:pic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48F9A2D-FD48-4365-AA48-E9BD32416825}"/>
                    </a:ext>
                  </a:extLst>
                </p:cNvPr>
                <p:cNvSpPr/>
                <p:nvPr/>
              </p:nvSpPr>
              <p:spPr bwMode="auto">
                <a:xfrm>
                  <a:off x="6740769" y="4033684"/>
                  <a:ext cx="1524000" cy="22860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0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17" name="Group 17">
                <a:extLst>
                  <a:ext uri="{FF2B5EF4-FFF2-40B4-BE49-F238E27FC236}">
                    <a16:creationId xmlns:a16="http://schemas.microsoft.com/office/drawing/2014/main" id="{F01D901B-50B2-4999-9D87-0F1F87967F3F}"/>
                  </a:ext>
                </a:extLst>
              </p:cNvPr>
              <p:cNvGrpSpPr/>
              <p:nvPr/>
            </p:nvGrpSpPr>
            <p:grpSpPr>
              <a:xfrm>
                <a:off x="-1330" y="4038600"/>
                <a:ext cx="6479660" cy="2468880"/>
                <a:chOff x="-1330" y="4038600"/>
                <a:chExt cx="6479660" cy="2468880"/>
              </a:xfrm>
            </p:grpSpPr>
            <p:grpSp>
              <p:nvGrpSpPr>
                <p:cNvPr id="18" name="Group 10">
                  <a:extLst>
                    <a:ext uri="{FF2B5EF4-FFF2-40B4-BE49-F238E27FC236}">
                      <a16:creationId xmlns:a16="http://schemas.microsoft.com/office/drawing/2014/main" id="{B91CD58B-D9D9-4A17-990B-A6CB85F26FF7}"/>
                    </a:ext>
                  </a:extLst>
                </p:cNvPr>
                <p:cNvGrpSpPr/>
                <p:nvPr/>
              </p:nvGrpSpPr>
              <p:grpSpPr>
                <a:xfrm>
                  <a:off x="-1330" y="4038600"/>
                  <a:ext cx="3354130" cy="2468880"/>
                  <a:chOff x="-1330" y="4038600"/>
                  <a:chExt cx="3354130" cy="2571183"/>
                </a:xfrm>
              </p:grpSpPr>
              <p:pic>
                <p:nvPicPr>
                  <p:cNvPr id="22" name="Picture 21" descr="H:\Backups\Backup_November102008\RESEARCH\EPILEPSY\EPILESPY\EPILEPSY_II_ISMB07\Camera-Ready\Figures\f1_time.tif">
                    <a:extLst>
                      <a:ext uri="{FF2B5EF4-FFF2-40B4-BE49-F238E27FC236}">
                        <a16:creationId xmlns:a16="http://schemas.microsoft.com/office/drawing/2014/main" id="{B3D6B53B-C1F8-49F1-8BE5-959C65F56C6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-1330" y="4095183"/>
                    <a:ext cx="3354130" cy="2514600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76D32ABE-7B8E-4EFF-BD88-7937AD2A83C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400" y="4038600"/>
                    <a:ext cx="15240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 cap="flat" cmpd="sng" algn="ctr">
                    <a:noFill/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4000" b="1" i="0" u="none" strike="noStrike" cap="none" normalizeH="0" baseline="-25000">
                      <a:ln>
                        <a:noFill/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p:grpSp>
            <p:grpSp>
              <p:nvGrpSpPr>
                <p:cNvPr id="19" name="Group 12">
                  <a:extLst>
                    <a:ext uri="{FF2B5EF4-FFF2-40B4-BE49-F238E27FC236}">
                      <a16:creationId xmlns:a16="http://schemas.microsoft.com/office/drawing/2014/main" id="{D8CEECA3-188A-4591-99ED-50C84CECA70C}"/>
                    </a:ext>
                  </a:extLst>
                </p:cNvPr>
                <p:cNvGrpSpPr/>
                <p:nvPr/>
              </p:nvGrpSpPr>
              <p:grpSpPr>
                <a:xfrm>
                  <a:off x="3124200" y="4038600"/>
                  <a:ext cx="3354130" cy="2468880"/>
                  <a:chOff x="3124200" y="4038600"/>
                  <a:chExt cx="3354130" cy="2590800"/>
                </a:xfrm>
              </p:grpSpPr>
              <p:pic>
                <p:nvPicPr>
                  <p:cNvPr id="20" name="Picture 2" descr="H:\Backups\Backup_November102008\RESEARCH\EPILEPSY\EPILESPY\EPILEPSY_II_ISMB07\Camera-Ready\Figures\f1_scale.tif">
                    <a:extLst>
                      <a:ext uri="{FF2B5EF4-FFF2-40B4-BE49-F238E27FC236}">
                        <a16:creationId xmlns:a16="http://schemas.microsoft.com/office/drawing/2014/main" id="{E24E391F-DF9A-4C9C-A406-C353EDBD1CD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/>
                  <a:srcRect/>
                  <a:stretch>
                    <a:fillRect/>
                  </a:stretch>
                </p:blipFill>
                <p:spPr bwMode="auto">
                  <a:xfrm>
                    <a:off x="3124200" y="4114800"/>
                    <a:ext cx="3354130" cy="2514600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A6A74853-F4F6-4E3B-A4D0-EBF6031481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38600" y="4038600"/>
                    <a:ext cx="15240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 cap="flat" cmpd="sng" algn="ctr">
                    <a:noFill/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4000" b="1" i="0" u="none" strike="noStrike" cap="none" normalizeH="0" baseline="-25000">
                      <a:ln>
                        <a:noFill/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p:grpSp>
          </p:grp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4EE53F-4206-4019-AE6D-36197D9B460E}"/>
                </a:ext>
              </a:extLst>
            </p:cNvPr>
            <p:cNvSpPr/>
            <p:nvPr/>
          </p:nvSpPr>
          <p:spPr>
            <a:xfrm>
              <a:off x="4572001" y="4221088"/>
              <a:ext cx="115055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778299-5130-4A96-82ED-8407BAA142A6}"/>
                </a:ext>
              </a:extLst>
            </p:cNvPr>
            <p:cNvSpPr/>
            <p:nvPr/>
          </p:nvSpPr>
          <p:spPr>
            <a:xfrm>
              <a:off x="6064318" y="4221088"/>
              <a:ext cx="115055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">
            <a:extLst>
              <a:ext uri="{FF2B5EF4-FFF2-40B4-BE49-F238E27FC236}">
                <a16:creationId xmlns:a16="http://schemas.microsoft.com/office/drawing/2014/main" id="{9330E6A4-A036-480B-857F-58C6D255A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44540" y="3741024"/>
            <a:ext cx="1825987" cy="151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1" name="Group 60"/>
          <p:cNvGrpSpPr/>
          <p:nvPr/>
        </p:nvGrpSpPr>
        <p:grpSpPr>
          <a:xfrm>
            <a:off x="5857113" y="621756"/>
            <a:ext cx="3035367" cy="1139992"/>
            <a:chOff x="3192815" y="776840"/>
            <a:chExt cx="3206686" cy="1212000"/>
          </a:xfrm>
        </p:grpSpPr>
        <p:grpSp>
          <p:nvGrpSpPr>
            <p:cNvPr id="62" name="Group 3"/>
            <p:cNvGrpSpPr/>
            <p:nvPr/>
          </p:nvGrpSpPr>
          <p:grpSpPr>
            <a:xfrm>
              <a:off x="3203848" y="776840"/>
              <a:ext cx="3195653" cy="504056"/>
              <a:chOff x="2149003" y="1901846"/>
              <a:chExt cx="5686979" cy="863553"/>
            </a:xfrm>
          </p:grpSpPr>
          <p:sp>
            <p:nvSpPr>
              <p:cNvPr id="92" name="Rectangle 26"/>
              <p:cNvSpPr>
                <a:spLocks noChangeArrowheads="1"/>
              </p:cNvSpPr>
              <p:nvPr/>
            </p:nvSpPr>
            <p:spPr bwMode="auto">
              <a:xfrm>
                <a:off x="3762002" y="2091974"/>
                <a:ext cx="96012" cy="673416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Rectangle 29"/>
              <p:cNvSpPr>
                <a:spLocks noChangeArrowheads="1"/>
              </p:cNvSpPr>
              <p:nvPr/>
            </p:nvSpPr>
            <p:spPr bwMode="auto">
              <a:xfrm rot="5400000">
                <a:off x="4100902" y="1639399"/>
                <a:ext cx="89013" cy="6561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 bwMode="auto">
              <a:xfrm>
                <a:off x="2149003" y="1901846"/>
                <a:ext cx="990601" cy="838199"/>
              </a:xfrm>
              <a:prstGeom prst="rect">
                <a:avLst/>
              </a:prstGeom>
              <a:solidFill>
                <a:srgbClr val="901A1E"/>
              </a:solidFill>
              <a:ln w="317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5" name="Text Box 22"/>
              <p:cNvSpPr txBox="1">
                <a:spLocks noChangeArrowheads="1"/>
              </p:cNvSpPr>
              <p:nvPr/>
            </p:nvSpPr>
            <p:spPr bwMode="auto">
              <a:xfrm>
                <a:off x="3194178" y="1924512"/>
                <a:ext cx="608632" cy="553650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baseline="0" dirty="0">
                    <a:solidFill>
                      <a:srgbClr val="000000"/>
                    </a:solidFill>
                  </a:rPr>
                  <a:t>≈</a:t>
                </a:r>
              </a:p>
            </p:txBody>
          </p:sp>
          <p:sp>
            <p:nvSpPr>
              <p:cNvPr id="96" name="Rectangle 26"/>
              <p:cNvSpPr>
                <a:spLocks noChangeArrowheads="1"/>
              </p:cNvSpPr>
              <p:nvPr/>
            </p:nvSpPr>
            <p:spPr bwMode="auto">
              <a:xfrm>
                <a:off x="5031550" y="2091980"/>
                <a:ext cx="96011" cy="673419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Rectangle 29"/>
              <p:cNvSpPr>
                <a:spLocks noChangeArrowheads="1"/>
              </p:cNvSpPr>
              <p:nvPr/>
            </p:nvSpPr>
            <p:spPr bwMode="auto">
              <a:xfrm rot="5400000">
                <a:off x="5370451" y="1639404"/>
                <a:ext cx="89013" cy="6561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Rectangle 26"/>
              <p:cNvSpPr>
                <a:spLocks noChangeArrowheads="1"/>
              </p:cNvSpPr>
              <p:nvPr/>
            </p:nvSpPr>
            <p:spPr bwMode="auto">
              <a:xfrm>
                <a:off x="7124503" y="2091981"/>
                <a:ext cx="96012" cy="673418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Rectangle 29"/>
              <p:cNvSpPr>
                <a:spLocks noChangeArrowheads="1"/>
              </p:cNvSpPr>
              <p:nvPr/>
            </p:nvSpPr>
            <p:spPr bwMode="auto">
              <a:xfrm rot="5400000">
                <a:off x="7463405" y="1639405"/>
                <a:ext cx="89013" cy="656141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Text Box 32"/>
              <p:cNvSpPr txBox="1">
                <a:spLocks noChangeArrowheads="1"/>
              </p:cNvSpPr>
              <p:nvPr/>
            </p:nvSpPr>
            <p:spPr bwMode="auto">
              <a:xfrm>
                <a:off x="4506010" y="1920164"/>
                <a:ext cx="519895" cy="55365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b="0" baseline="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  <p:sp>
            <p:nvSpPr>
              <p:cNvPr id="101" name="Text Box 32"/>
              <p:cNvSpPr txBox="1">
                <a:spLocks noChangeArrowheads="1"/>
              </p:cNvSpPr>
              <p:nvPr/>
            </p:nvSpPr>
            <p:spPr bwMode="auto">
              <a:xfrm>
                <a:off x="5767307" y="1924515"/>
                <a:ext cx="1219354" cy="55365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 …+</a:t>
                </a:r>
              </a:p>
            </p:txBody>
          </p:sp>
        </p:grpSp>
        <p:grpSp>
          <p:nvGrpSpPr>
            <p:cNvPr id="63" name="Group 69"/>
            <p:cNvGrpSpPr/>
            <p:nvPr/>
          </p:nvGrpSpPr>
          <p:grpSpPr>
            <a:xfrm>
              <a:off x="3192815" y="1496920"/>
              <a:ext cx="3031934" cy="491920"/>
              <a:chOff x="960567" y="1948769"/>
              <a:chExt cx="5731632" cy="960950"/>
            </a:xfrm>
          </p:grpSpPr>
          <p:sp>
            <p:nvSpPr>
              <p:cNvPr id="74" name="Rectangle 26"/>
              <p:cNvSpPr>
                <a:spLocks noChangeArrowheads="1"/>
              </p:cNvSpPr>
              <p:nvPr/>
            </p:nvSpPr>
            <p:spPr bwMode="auto">
              <a:xfrm>
                <a:off x="2820584" y="2236303"/>
                <a:ext cx="96012" cy="673416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Rectangle 29"/>
              <p:cNvSpPr>
                <a:spLocks noChangeArrowheads="1"/>
              </p:cNvSpPr>
              <p:nvPr/>
            </p:nvSpPr>
            <p:spPr bwMode="auto">
              <a:xfrm rot="5400000">
                <a:off x="3159484" y="1783728"/>
                <a:ext cx="89013" cy="6561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Text Box 22"/>
              <p:cNvSpPr txBox="1">
                <a:spLocks noChangeArrowheads="1"/>
              </p:cNvSpPr>
              <p:nvPr/>
            </p:nvSpPr>
            <p:spPr bwMode="auto">
              <a:xfrm>
                <a:off x="2070427" y="2071283"/>
                <a:ext cx="706677" cy="721478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baseline="0" dirty="0">
                    <a:solidFill>
                      <a:srgbClr val="000000"/>
                    </a:solidFill>
                  </a:rPr>
                  <a:t>≈</a:t>
                </a:r>
              </a:p>
            </p:txBody>
          </p:sp>
          <p:sp>
            <p:nvSpPr>
              <p:cNvPr id="77" name="Rectangle 26"/>
              <p:cNvSpPr>
                <a:spLocks noChangeArrowheads="1"/>
              </p:cNvSpPr>
              <p:nvPr/>
            </p:nvSpPr>
            <p:spPr bwMode="auto">
              <a:xfrm>
                <a:off x="4142545" y="2236303"/>
                <a:ext cx="96012" cy="673416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Rectangle 29"/>
              <p:cNvSpPr>
                <a:spLocks noChangeArrowheads="1"/>
              </p:cNvSpPr>
              <p:nvPr/>
            </p:nvSpPr>
            <p:spPr bwMode="auto">
              <a:xfrm rot="5400000">
                <a:off x="4481445" y="1783728"/>
                <a:ext cx="89013" cy="6561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Rectangle 26"/>
              <p:cNvSpPr>
                <a:spLocks noChangeArrowheads="1"/>
              </p:cNvSpPr>
              <p:nvPr/>
            </p:nvSpPr>
            <p:spPr bwMode="auto">
              <a:xfrm>
                <a:off x="5980721" y="2236303"/>
                <a:ext cx="96012" cy="673416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Rectangle 29"/>
              <p:cNvSpPr>
                <a:spLocks noChangeArrowheads="1"/>
              </p:cNvSpPr>
              <p:nvPr/>
            </p:nvSpPr>
            <p:spPr bwMode="auto">
              <a:xfrm rot="5400000">
                <a:off x="6319621" y="1783728"/>
                <a:ext cx="89013" cy="6561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Text Box 32"/>
              <p:cNvSpPr txBox="1">
                <a:spLocks noChangeArrowheads="1"/>
              </p:cNvSpPr>
              <p:nvPr/>
            </p:nvSpPr>
            <p:spPr bwMode="auto">
              <a:xfrm>
                <a:off x="3508663" y="1948769"/>
                <a:ext cx="603645" cy="721478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b="0" baseline="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  <p:grpSp>
            <p:nvGrpSpPr>
              <p:cNvPr id="82" name="Group 93"/>
              <p:cNvGrpSpPr/>
              <p:nvPr/>
            </p:nvGrpSpPr>
            <p:grpSpPr bwMode="auto">
              <a:xfrm>
                <a:off x="960567" y="2060848"/>
                <a:ext cx="990600" cy="838200"/>
                <a:chOff x="1922351" y="3505200"/>
                <a:chExt cx="990600" cy="838200"/>
              </a:xfrm>
            </p:grpSpPr>
            <p:sp>
              <p:nvSpPr>
                <p:cNvPr id="83" name="Rectangle 82"/>
                <p:cNvSpPr/>
                <p:nvPr/>
              </p:nvSpPr>
              <p:spPr bwMode="auto">
                <a:xfrm>
                  <a:off x="1922351" y="3505200"/>
                  <a:ext cx="990600" cy="838200"/>
                </a:xfrm>
                <a:prstGeom prst="rect">
                  <a:avLst/>
                </a:prstGeom>
                <a:solidFill>
                  <a:srgbClr val="901A1E"/>
                </a:solidFill>
                <a:ln w="317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2074751" y="3657601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85" name="Rectangle 84"/>
                <p:cNvSpPr/>
                <p:nvPr/>
              </p:nvSpPr>
              <p:spPr bwMode="auto">
                <a:xfrm>
                  <a:off x="2351646" y="387096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86" name="Rectangle 85"/>
                <p:cNvSpPr/>
                <p:nvPr/>
              </p:nvSpPr>
              <p:spPr bwMode="auto">
                <a:xfrm>
                  <a:off x="2504046" y="365760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87" name="Rectangle 86"/>
                <p:cNvSpPr/>
                <p:nvPr/>
              </p:nvSpPr>
              <p:spPr bwMode="auto">
                <a:xfrm>
                  <a:off x="2504046" y="402336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88" name="Rectangle 87"/>
                <p:cNvSpPr/>
                <p:nvPr/>
              </p:nvSpPr>
              <p:spPr bwMode="auto">
                <a:xfrm>
                  <a:off x="2732646" y="417576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 bwMode="auto">
                <a:xfrm>
                  <a:off x="2138286" y="417576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90" name="Rectangle 89"/>
                <p:cNvSpPr/>
                <p:nvPr/>
              </p:nvSpPr>
              <p:spPr bwMode="auto">
                <a:xfrm>
                  <a:off x="2732646" y="388620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 bwMode="auto">
                <a:xfrm>
                  <a:off x="2046846" y="396240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</p:grpSp>
        <p:sp>
          <p:nvSpPr>
            <p:cNvPr id="64" name="Text Box 32"/>
            <p:cNvSpPr txBox="1">
              <a:spLocks noChangeArrowheads="1"/>
            </p:cNvSpPr>
            <p:nvPr/>
          </p:nvSpPr>
          <p:spPr bwMode="auto">
            <a:xfrm>
              <a:off x="5171926" y="1513026"/>
              <a:ext cx="684803" cy="36933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+…+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55788" y="5889466"/>
            <a:ext cx="44646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rgbClr val="6D2C21"/>
                </a:solidFill>
              </a:rPr>
              <a:t>Details, algorithms and more </a:t>
            </a:r>
          </a:p>
          <a:p>
            <a:r>
              <a:rPr lang="en-US" sz="2000" b="1" i="1" dirty="0" smtClean="0">
                <a:solidFill>
                  <a:srgbClr val="6D2C21"/>
                </a:solidFill>
              </a:rPr>
              <a:t>applications tomorrow!</a:t>
            </a:r>
            <a:endParaRPr lang="en-US" sz="2000" b="1" i="1" dirty="0">
              <a:solidFill>
                <a:srgbClr val="6D2C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58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ECA82DB-4F1A-4C7B-8749-8375DDEE2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512" y="260648"/>
            <a:ext cx="8784976" cy="576263"/>
          </a:xfrm>
        </p:spPr>
        <p:txBody>
          <a:bodyPr>
            <a:normAutofit/>
          </a:bodyPr>
          <a:lstStyle/>
          <a:p>
            <a:r>
              <a:rPr lang="en-US" sz="1700" b="1" dirty="0"/>
              <a:t>  </a:t>
            </a:r>
            <a:r>
              <a:rPr lang="en-US" sz="1700" kern="0" dirty="0">
                <a:solidFill>
                  <a:schemeClr val="tx2"/>
                </a:solidFill>
                <a:ea typeface="ＭＳ Ｐゴシック" pitchFamily="-65" charset="-128"/>
              </a:rPr>
              <a:t>Data is often squeezed to be two-way!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8669473-80B9-42B3-8D4E-7AD296550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483511"/>
            <a:ext cx="89154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212121"/>
                </a:solidFill>
                <a:latin typeface="+mn-lt"/>
                <a:ea typeface="ＭＳ Ｐゴシック" pitchFamily="-65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212121"/>
                </a:solidFill>
                <a:latin typeface="+mn-lt"/>
                <a:ea typeface="ＭＳ Ｐゴシック" pitchFamily="-65" charset="-128"/>
              </a:defRPr>
            </a:lvl2pPr>
            <a:lvl3pPr marL="11461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212121"/>
                </a:solidFill>
                <a:latin typeface="+mn-lt"/>
                <a:ea typeface="ＭＳ Ｐゴシック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212121"/>
                </a:solidFill>
                <a:latin typeface="+mn-lt"/>
                <a:ea typeface="ＭＳ Ｐゴシック" pitchFamily="-65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212121"/>
                </a:solidFill>
                <a:latin typeface="+mn-lt"/>
                <a:ea typeface="ＭＳ Ｐゴシック" pitchFamily="-65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21212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21212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21212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212121"/>
                </a:solidFill>
                <a:latin typeface="+mn-lt"/>
              </a:defRPr>
            </a:lvl9pPr>
          </a:lstStyle>
          <a:p>
            <a:r>
              <a:rPr lang="en-US" sz="1400" kern="0" dirty="0"/>
              <a:t>Social networks : </a:t>
            </a:r>
            <a:r>
              <a:rPr lang="en-US" sz="1400" b="1" kern="0" dirty="0"/>
              <a:t>&lt;users, keywords&gt;                          &lt; users, keywords</a:t>
            </a:r>
            <a:r>
              <a:rPr lang="en-US" sz="1400" b="1" kern="0" dirty="0">
                <a:solidFill>
                  <a:srgbClr val="000000"/>
                </a:solidFill>
              </a:rPr>
              <a:t>,</a:t>
            </a:r>
            <a:r>
              <a:rPr lang="en-US" sz="1400" b="1" kern="0" dirty="0">
                <a:solidFill>
                  <a:srgbClr val="901A1E"/>
                </a:solidFill>
              </a:rPr>
              <a:t> time</a:t>
            </a:r>
            <a:r>
              <a:rPr lang="en-US" sz="1400" b="1" kern="0" dirty="0"/>
              <a:t>&gt;   </a:t>
            </a:r>
          </a:p>
          <a:p>
            <a:r>
              <a:rPr lang="en-US" sz="1400" b="1" kern="0" dirty="0"/>
              <a:t>	                     &lt;employee, employee&gt;                   &lt; employee, employee,</a:t>
            </a:r>
            <a:r>
              <a:rPr lang="en-US" sz="1400" b="1" kern="0" dirty="0">
                <a:solidFill>
                  <a:srgbClr val="901A1E"/>
                </a:solidFill>
              </a:rPr>
              <a:t> time</a:t>
            </a:r>
            <a:r>
              <a:rPr lang="en-US" sz="1400" b="1" kern="0" dirty="0"/>
              <a:t>&gt; </a:t>
            </a:r>
          </a:p>
          <a:p>
            <a:r>
              <a:rPr lang="en-US" sz="1400" b="1" kern="0" dirty="0"/>
              <a:t>           	            &lt;users, users&gt;                                 &lt; users, users, </a:t>
            </a:r>
            <a:r>
              <a:rPr lang="en-US" sz="1400" b="1" kern="0" dirty="0">
                <a:solidFill>
                  <a:srgbClr val="901A1E"/>
                </a:solidFill>
              </a:rPr>
              <a:t>communication type</a:t>
            </a:r>
            <a:r>
              <a:rPr lang="en-US" sz="1400" b="1" kern="0" dirty="0"/>
              <a:t>&gt;</a:t>
            </a:r>
          </a:p>
          <a:p>
            <a:endParaRPr lang="en-US" sz="1400" kern="0" dirty="0"/>
          </a:p>
          <a:p>
            <a:r>
              <a:rPr lang="en-US" sz="1400" kern="0" dirty="0"/>
              <a:t>Text mining: </a:t>
            </a:r>
            <a:r>
              <a:rPr lang="en-US" sz="1400" b="1" kern="0" dirty="0"/>
              <a:t>      &lt; documents, terms&gt;                       &lt; documents</a:t>
            </a:r>
            <a:r>
              <a:rPr lang="en-US" sz="1400" b="1" kern="0" dirty="0">
                <a:solidFill>
                  <a:srgbClr val="000000"/>
                </a:solidFill>
              </a:rPr>
              <a:t>, terms</a:t>
            </a:r>
            <a:r>
              <a:rPr lang="en-US" sz="1400" b="1" kern="0" dirty="0">
                <a:solidFill>
                  <a:schemeClr val="tx1"/>
                </a:solidFill>
              </a:rPr>
              <a:t>,</a:t>
            </a:r>
            <a:r>
              <a:rPr lang="en-US" sz="1400" b="1" kern="0" dirty="0">
                <a:solidFill>
                  <a:srgbClr val="901A1E"/>
                </a:solidFill>
              </a:rPr>
              <a:t> terms</a:t>
            </a:r>
            <a:r>
              <a:rPr lang="en-US" sz="1400" b="1" kern="0" dirty="0"/>
              <a:t>&gt;      </a:t>
            </a:r>
          </a:p>
          <a:p>
            <a:endParaRPr lang="en-US" sz="1400" kern="0" dirty="0"/>
          </a:p>
          <a:p>
            <a:r>
              <a:rPr lang="en-US" sz="1400" kern="0" dirty="0"/>
              <a:t>Recommender </a:t>
            </a:r>
          </a:p>
          <a:p>
            <a:r>
              <a:rPr lang="en-US" sz="1400" kern="0" dirty="0"/>
              <a:t>Systems:            </a:t>
            </a:r>
            <a:r>
              <a:rPr lang="en-US" sz="1400" b="1" kern="0" dirty="0"/>
              <a:t> &lt;customers, items&gt;                        &lt;customers, items,</a:t>
            </a:r>
            <a:r>
              <a:rPr lang="en-US" sz="1400" b="1" kern="0" dirty="0">
                <a:solidFill>
                  <a:srgbClr val="901A1E"/>
                </a:solidFill>
              </a:rPr>
              <a:t> tags</a:t>
            </a:r>
            <a:r>
              <a:rPr lang="en-US" sz="1400" b="1" kern="0" dirty="0"/>
              <a:t>&gt;                  </a:t>
            </a:r>
          </a:p>
          <a:p>
            <a:endParaRPr lang="en-US" sz="1400" kern="0" dirty="0"/>
          </a:p>
          <a:p>
            <a:r>
              <a:rPr lang="en-US" sz="1400" kern="0" dirty="0"/>
              <a:t>Computer vision:  </a:t>
            </a:r>
            <a:r>
              <a:rPr lang="en-US" sz="1400" b="1" kern="0" dirty="0"/>
              <a:t>&lt;people, pixels&gt;   	                        &lt;people, pixels</a:t>
            </a:r>
            <a:r>
              <a:rPr lang="en-US" sz="1400" b="1" kern="0" dirty="0">
                <a:solidFill>
                  <a:srgbClr val="000000"/>
                </a:solidFill>
              </a:rPr>
              <a:t>,</a:t>
            </a:r>
            <a:r>
              <a:rPr lang="en-US" sz="1400" b="1" kern="0" dirty="0">
                <a:solidFill>
                  <a:srgbClr val="901A1E"/>
                </a:solidFill>
              </a:rPr>
              <a:t> viewpoints</a:t>
            </a:r>
            <a:r>
              <a:rPr lang="en-US" sz="1400" b="1" kern="0" dirty="0"/>
              <a:t>&gt;  </a:t>
            </a:r>
          </a:p>
          <a:p>
            <a:r>
              <a:rPr lang="en-US" sz="1400" b="1" kern="0" dirty="0"/>
              <a:t>	  		</a:t>
            </a:r>
          </a:p>
          <a:p>
            <a:r>
              <a:rPr lang="en-US" sz="1400" kern="0" dirty="0"/>
              <a:t>Neuroscience:      </a:t>
            </a:r>
            <a:r>
              <a:rPr lang="en-US" sz="1400" b="1" kern="0" dirty="0"/>
              <a:t>&lt;electrodes, time&gt; 	                        &lt;electrodes, time, </a:t>
            </a:r>
            <a:r>
              <a:rPr lang="en-US" sz="1400" b="1" kern="0" dirty="0">
                <a:solidFill>
                  <a:srgbClr val="901A1E"/>
                </a:solidFill>
              </a:rPr>
              <a:t>frequency</a:t>
            </a:r>
            <a:r>
              <a:rPr lang="en-US" sz="1400" b="1" kern="0" dirty="0"/>
              <a:t>&gt; </a:t>
            </a:r>
          </a:p>
          <a:p>
            <a:r>
              <a:rPr lang="en-US" sz="1400" b="1" kern="0" dirty="0"/>
              <a:t>						         &lt;electrodes, time, </a:t>
            </a:r>
            <a:r>
              <a:rPr lang="en-US" sz="1400" b="1" kern="0" dirty="0">
                <a:solidFill>
                  <a:srgbClr val="901A1E"/>
                </a:solidFill>
              </a:rPr>
              <a:t>subjects</a:t>
            </a:r>
            <a:r>
              <a:rPr lang="en-US" sz="1400" b="1" kern="0" dirty="0"/>
              <a:t>&gt;		</a:t>
            </a:r>
          </a:p>
          <a:p>
            <a:pPr lvl="1">
              <a:buFontTx/>
              <a:buNone/>
            </a:pPr>
            <a:endParaRPr lang="en-US" sz="1400" b="1" kern="0" dirty="0"/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A261D909-8C9F-4079-9B8E-E39CD612C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2966" y="934287"/>
            <a:ext cx="2160588" cy="307777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j-lt"/>
                <a:ea typeface="+mn-ea"/>
                <a:cs typeface="Times New Roman" pitchFamily="18" charset="0"/>
              </a:rPr>
              <a:t>2-way</a:t>
            </a:r>
          </a:p>
        </p:txBody>
      </p:sp>
      <p:grpSp>
        <p:nvGrpSpPr>
          <p:cNvPr id="11" name="Group 58">
            <a:extLst>
              <a:ext uri="{FF2B5EF4-FFF2-40B4-BE49-F238E27FC236}">
                <a16:creationId xmlns:a16="http://schemas.microsoft.com/office/drawing/2014/main" id="{D80AA70A-FB67-462C-B369-48FEB6985E9B}"/>
              </a:ext>
            </a:extLst>
          </p:cNvPr>
          <p:cNvGrpSpPr/>
          <p:nvPr/>
        </p:nvGrpSpPr>
        <p:grpSpPr>
          <a:xfrm>
            <a:off x="2090001" y="5248423"/>
            <a:ext cx="1048559" cy="1204913"/>
            <a:chOff x="2730959" y="1385887"/>
            <a:chExt cx="1048559" cy="1204913"/>
          </a:xfrm>
        </p:grpSpPr>
        <p:sp>
          <p:nvSpPr>
            <p:cNvPr id="15" name="Text Box 39">
              <a:extLst>
                <a:ext uri="{FF2B5EF4-FFF2-40B4-BE49-F238E27FC236}">
                  <a16:creationId xmlns:a16="http://schemas.microsoft.com/office/drawing/2014/main" id="{11EFE482-0F70-43D5-AB02-F1D66E10B2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0959" y="1385887"/>
              <a:ext cx="1021434" cy="276999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+mn-ea"/>
                  <a:cs typeface="Times New Roman" pitchFamily="18" charset="0"/>
                </a:rPr>
                <a:t>keywords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566167-9884-431A-B5B9-C948DEAD095E}"/>
                </a:ext>
              </a:extLst>
            </p:cNvPr>
            <p:cNvSpPr/>
            <p:nvPr/>
          </p:nvSpPr>
          <p:spPr bwMode="auto">
            <a:xfrm>
              <a:off x="2788918" y="1752600"/>
              <a:ext cx="990600" cy="838200"/>
            </a:xfrm>
            <a:prstGeom prst="rect">
              <a:avLst/>
            </a:prstGeom>
            <a:solidFill>
              <a:srgbClr val="000066"/>
            </a:solidFill>
            <a:ln w="31750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1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</p:grpSp>
      <p:grpSp>
        <p:nvGrpSpPr>
          <p:cNvPr id="24" name="Group 4">
            <a:extLst>
              <a:ext uri="{FF2B5EF4-FFF2-40B4-BE49-F238E27FC236}">
                <a16:creationId xmlns:a16="http://schemas.microsoft.com/office/drawing/2014/main" id="{DF7EC6C6-4E1F-451D-B0E2-0443B0BC1CDE}"/>
              </a:ext>
            </a:extLst>
          </p:cNvPr>
          <p:cNvGrpSpPr>
            <a:grpSpLocks/>
          </p:cNvGrpSpPr>
          <p:nvPr/>
        </p:nvGrpSpPr>
        <p:grpSpPr bwMode="auto">
          <a:xfrm>
            <a:off x="6228184" y="5238328"/>
            <a:ext cx="1295400" cy="1143000"/>
            <a:chOff x="3840" y="1056"/>
            <a:chExt cx="1248" cy="10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AutoShape 5">
              <a:extLst>
                <a:ext uri="{FF2B5EF4-FFF2-40B4-BE49-F238E27FC236}">
                  <a16:creationId xmlns:a16="http://schemas.microsoft.com/office/drawing/2014/main" id="{B64EC3B1-388F-47F6-A40B-23D31B7A1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4" y="1056"/>
              <a:ext cx="1054" cy="834"/>
            </a:xfrm>
            <a:prstGeom prst="cube">
              <a:avLst>
                <a:gd name="adj" fmla="val 5264"/>
              </a:avLst>
            </a:prstGeom>
            <a:solidFill>
              <a:srgbClr val="000080"/>
            </a:solidFill>
            <a:ln w="3175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1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26" name="AutoShape 6">
              <a:extLst>
                <a:ext uri="{FF2B5EF4-FFF2-40B4-BE49-F238E27FC236}">
                  <a16:creationId xmlns:a16="http://schemas.microsoft.com/office/drawing/2014/main" id="{DAFCF59F-51B7-4725-ADF3-E1FFAA739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152"/>
              <a:ext cx="1054" cy="834"/>
            </a:xfrm>
            <a:prstGeom prst="cube">
              <a:avLst>
                <a:gd name="adj" fmla="val 5264"/>
              </a:avLst>
            </a:prstGeom>
            <a:solidFill>
              <a:srgbClr val="000080"/>
            </a:solidFill>
            <a:ln w="3175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1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27" name="AutoShape 7">
              <a:extLst>
                <a:ext uri="{FF2B5EF4-FFF2-40B4-BE49-F238E27FC236}">
                  <a16:creationId xmlns:a16="http://schemas.microsoft.com/office/drawing/2014/main" id="{07EAAD29-44D9-4742-8356-0AA0135C7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1248"/>
              <a:ext cx="1054" cy="834"/>
            </a:xfrm>
            <a:prstGeom prst="cube">
              <a:avLst>
                <a:gd name="adj" fmla="val 5264"/>
              </a:avLst>
            </a:prstGeom>
            <a:solidFill>
              <a:srgbClr val="000066"/>
            </a:solidFill>
            <a:ln w="3175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1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</p:grpSp>
      <p:sp>
        <p:nvSpPr>
          <p:cNvPr id="28" name="Text Box 9">
            <a:extLst>
              <a:ext uri="{FF2B5EF4-FFF2-40B4-BE49-F238E27FC236}">
                <a16:creationId xmlns:a16="http://schemas.microsoft.com/office/drawing/2014/main" id="{3C1A9DD5-0BC7-4FAC-8906-D5E0DED6E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8302" y="980728"/>
            <a:ext cx="2160587" cy="307777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j-lt"/>
                <a:ea typeface="+mn-ea"/>
                <a:cs typeface="Times New Roman" pitchFamily="18" charset="0"/>
              </a:rPr>
              <a:t>Multi-way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A39B06-2C71-4165-918D-6C581E903709}"/>
              </a:ext>
            </a:extLst>
          </p:cNvPr>
          <p:cNvSpPr txBox="1"/>
          <p:nvPr/>
        </p:nvSpPr>
        <p:spPr bwMode="auto">
          <a:xfrm rot="16200000">
            <a:off x="1514281" y="5697615"/>
            <a:ext cx="81326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21A1F0-EFB3-45CF-8876-1766A497E4A9}"/>
              </a:ext>
            </a:extLst>
          </p:cNvPr>
          <p:cNvSpPr txBox="1"/>
          <p:nvPr/>
        </p:nvSpPr>
        <p:spPr bwMode="auto">
          <a:xfrm rot="16200000">
            <a:off x="5618737" y="5675691"/>
            <a:ext cx="81326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users</a:t>
            </a:r>
          </a:p>
        </p:txBody>
      </p:sp>
      <p:sp>
        <p:nvSpPr>
          <p:cNvPr id="31" name="Text Box 39">
            <a:extLst>
              <a:ext uri="{FF2B5EF4-FFF2-40B4-BE49-F238E27FC236}">
                <a16:creationId xmlns:a16="http://schemas.microsoft.com/office/drawing/2014/main" id="{F26F5E04-8CD7-4494-8DDF-4B67A4EC8C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0950" y="4921538"/>
            <a:ext cx="1021434" cy="276999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Times New Roman" pitchFamily="18" charset="0"/>
              </a:rPr>
              <a:t>keywords</a:t>
            </a:r>
          </a:p>
        </p:txBody>
      </p:sp>
      <p:sp>
        <p:nvSpPr>
          <p:cNvPr id="32" name="Text Box 39">
            <a:extLst>
              <a:ext uri="{FF2B5EF4-FFF2-40B4-BE49-F238E27FC236}">
                <a16:creationId xmlns:a16="http://schemas.microsoft.com/office/drawing/2014/main" id="{67CB86D5-8B7F-46B9-BDFC-C580A391B125}"/>
              </a:ext>
            </a:extLst>
          </p:cNvPr>
          <p:cNvSpPr txBox="1">
            <a:spLocks noChangeArrowheads="1"/>
          </p:cNvSpPr>
          <p:nvPr/>
        </p:nvSpPr>
        <p:spPr bwMode="auto">
          <a:xfrm rot="18300410">
            <a:off x="5855724" y="5077980"/>
            <a:ext cx="603735" cy="276999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Times New Roman" pitchFamily="18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85455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1" y="1819870"/>
            <a:ext cx="19772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baseline="0" dirty="0">
                <a:solidFill>
                  <a:schemeClr val="tx1"/>
                </a:solidFill>
              </a:rPr>
              <a:t>Capturing underlying </a:t>
            </a:r>
          </a:p>
          <a:p>
            <a:r>
              <a:rPr lang="en-US" sz="1400" b="1" baseline="0" dirty="0">
                <a:solidFill>
                  <a:schemeClr val="tx1"/>
                </a:solidFill>
              </a:rPr>
              <a:t>hidden factors/patterns</a:t>
            </a:r>
          </a:p>
        </p:txBody>
      </p:sp>
      <p:sp>
        <p:nvSpPr>
          <p:cNvPr id="18" name="Text Box 47"/>
          <p:cNvSpPr txBox="1">
            <a:spLocks noChangeArrowheads="1"/>
          </p:cNvSpPr>
          <p:nvPr/>
        </p:nvSpPr>
        <p:spPr bwMode="auto">
          <a:xfrm>
            <a:off x="4108694" y="1314123"/>
            <a:ext cx="1462260" cy="276999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 i="1" baseline="0" dirty="0">
                <a:solidFill>
                  <a:srgbClr val="901A1E"/>
                </a:solidFill>
              </a:rPr>
              <a:t>conversation 1</a:t>
            </a:r>
          </a:p>
        </p:txBody>
      </p:sp>
      <p:sp>
        <p:nvSpPr>
          <p:cNvPr id="190" name="Text Box 47"/>
          <p:cNvSpPr txBox="1">
            <a:spLocks noChangeArrowheads="1"/>
          </p:cNvSpPr>
          <p:nvPr/>
        </p:nvSpPr>
        <p:spPr bwMode="auto">
          <a:xfrm>
            <a:off x="5738640" y="1314123"/>
            <a:ext cx="1462260" cy="276999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 i="1" baseline="0" dirty="0">
                <a:solidFill>
                  <a:srgbClr val="901A1E"/>
                </a:solidFill>
              </a:rPr>
              <a:t>conversation 2</a:t>
            </a:r>
          </a:p>
        </p:txBody>
      </p:sp>
      <p:sp>
        <p:nvSpPr>
          <p:cNvPr id="191" name="Text Box 47"/>
          <p:cNvSpPr txBox="1">
            <a:spLocks noChangeArrowheads="1"/>
          </p:cNvSpPr>
          <p:nvPr/>
        </p:nvSpPr>
        <p:spPr bwMode="auto">
          <a:xfrm>
            <a:off x="7650428" y="1314123"/>
            <a:ext cx="1473480" cy="276999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 i="1" baseline="0" dirty="0">
                <a:solidFill>
                  <a:srgbClr val="901A1E"/>
                </a:solidFill>
              </a:rPr>
              <a:t>conversation R</a:t>
            </a:r>
          </a:p>
        </p:txBody>
      </p:sp>
      <p:sp>
        <p:nvSpPr>
          <p:cNvPr id="135" name="Title 1">
            <a:extLst>
              <a:ext uri="{FF2B5EF4-FFF2-40B4-BE49-F238E27FC236}">
                <a16:creationId xmlns:a16="http://schemas.microsoft.com/office/drawing/2014/main" id="{0ADFEDB8-89DA-4FFB-BF02-448490781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512" y="260648"/>
            <a:ext cx="8784976" cy="576263"/>
          </a:xfrm>
        </p:spPr>
        <p:txBody>
          <a:bodyPr>
            <a:normAutofit/>
          </a:bodyPr>
          <a:lstStyle/>
          <a:p>
            <a:r>
              <a:rPr lang="en-US" sz="1700" b="1" dirty="0"/>
              <a:t>  </a:t>
            </a:r>
            <a:r>
              <a:rPr lang="en-US" sz="1700" kern="0" dirty="0">
                <a:solidFill>
                  <a:schemeClr val="tx2"/>
                </a:solidFill>
                <a:ea typeface="ＭＳ Ｐゴシック" pitchFamily="-65" charset="-128"/>
              </a:rPr>
              <a:t>Data is often multi-way!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9FD393-7A80-4DB2-AF59-88A4322B502B}"/>
              </a:ext>
            </a:extLst>
          </p:cNvPr>
          <p:cNvGrpSpPr/>
          <p:nvPr/>
        </p:nvGrpSpPr>
        <p:grpSpPr>
          <a:xfrm>
            <a:off x="2207195" y="1550829"/>
            <a:ext cx="6407248" cy="1674583"/>
            <a:chOff x="971403" y="5064808"/>
            <a:chExt cx="6407248" cy="1674583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E5AD6EA-6608-4F36-BF4E-CF8ADBD713CA}"/>
                </a:ext>
              </a:extLst>
            </p:cNvPr>
            <p:cNvGrpSpPr/>
            <p:nvPr/>
          </p:nvGrpSpPr>
          <p:grpSpPr>
            <a:xfrm>
              <a:off x="3148673" y="5369324"/>
              <a:ext cx="857250" cy="1025525"/>
              <a:chOff x="3290432" y="1399828"/>
              <a:chExt cx="857250" cy="1025525"/>
            </a:xfrm>
          </p:grpSpPr>
          <p:sp>
            <p:nvSpPr>
              <p:cNvPr id="138" name="Rectangle 5 1 1">
                <a:extLst>
                  <a:ext uri="{FF2B5EF4-FFF2-40B4-BE49-F238E27FC236}">
                    <a16:creationId xmlns:a16="http://schemas.microsoft.com/office/drawing/2014/main" id="{EC68AFD5-8F26-4E56-ADFA-D77A8D83E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9644" y="1730028"/>
                <a:ext cx="96838" cy="695325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Rectangle 6 1 1">
                <a:extLst>
                  <a:ext uri="{FF2B5EF4-FFF2-40B4-BE49-F238E27FC236}">
                    <a16:creationId xmlns:a16="http://schemas.microsoft.com/office/drawing/2014/main" id="{06441FAB-EEBF-4B72-9C26-FC807494E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795257" y="1450628"/>
                <a:ext cx="88900" cy="615950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D28C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Rectangle 10 1 1">
                <a:extLst>
                  <a:ext uri="{FF2B5EF4-FFF2-40B4-BE49-F238E27FC236}">
                    <a16:creationId xmlns:a16="http://schemas.microsoft.com/office/drawing/2014/main" id="{7498DE0D-7514-4757-B008-4D83E3A717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3579357" y="1110903"/>
                <a:ext cx="82550" cy="6604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 cap="sq" algn="ctr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46" name="Text Box 7 1">
              <a:extLst>
                <a:ext uri="{FF2B5EF4-FFF2-40B4-BE49-F238E27FC236}">
                  <a16:creationId xmlns:a16="http://schemas.microsoft.com/office/drawing/2014/main" id="{28598730-22CB-49C2-A57B-4C3765874B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8985" y="5558237"/>
              <a:ext cx="184150" cy="36671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endParaRPr lang="en-US" sz="1800" b="0" baseline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53" name="Text Box 32 1 1">
              <a:extLst>
                <a:ext uri="{FF2B5EF4-FFF2-40B4-BE49-F238E27FC236}">
                  <a16:creationId xmlns:a16="http://schemas.microsoft.com/office/drawing/2014/main" id="{EFA41902-9298-492C-8A5F-FDC420C50F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1231" y="5304485"/>
              <a:ext cx="641350" cy="64135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600" b="0" baseline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…</a:t>
              </a:r>
            </a:p>
          </p:txBody>
        </p:sp>
        <p:sp>
          <p:nvSpPr>
            <p:cNvPr id="155" name="Text Box 32 2 1">
              <a:extLst>
                <a:ext uri="{FF2B5EF4-FFF2-40B4-BE49-F238E27FC236}">
                  <a16:creationId xmlns:a16="http://schemas.microsoft.com/office/drawing/2014/main" id="{AD583596-4665-4807-83B3-1B6F149508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2341" y="5545725"/>
              <a:ext cx="333746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0" baseline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sp>
          <p:nvSpPr>
            <p:cNvPr id="156" name="Text Box 32 3 1">
              <a:extLst>
                <a:ext uri="{FF2B5EF4-FFF2-40B4-BE49-F238E27FC236}">
                  <a16:creationId xmlns:a16="http://schemas.microsoft.com/office/drawing/2014/main" id="{4EDEBA67-BB92-4355-8E7C-595F3AAD45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4779" y="5545725"/>
              <a:ext cx="333746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0" baseline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sp>
          <p:nvSpPr>
            <p:cNvPr id="157" name="Text Box 32 4 1">
              <a:extLst>
                <a:ext uri="{FF2B5EF4-FFF2-40B4-BE49-F238E27FC236}">
                  <a16:creationId xmlns:a16="http://schemas.microsoft.com/office/drawing/2014/main" id="{E01E1760-9895-4B51-B84F-3D8DB8C801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4859" y="5545725"/>
              <a:ext cx="333746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0" baseline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sp>
          <p:nvSpPr>
            <p:cNvPr id="158" name="Rectangle 5 2 1">
              <a:extLst>
                <a:ext uri="{FF2B5EF4-FFF2-40B4-BE49-F238E27FC236}">
                  <a16:creationId xmlns:a16="http://schemas.microsoft.com/office/drawing/2014/main" id="{F65A9934-B5E7-49B3-ABA0-C4AE66C89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439" y="5705345"/>
              <a:ext cx="96838" cy="695325"/>
            </a:xfrm>
            <a:prstGeom prst="rect">
              <a:avLst/>
            </a:prstGeom>
            <a:solidFill>
              <a:srgbClr val="595E48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9" name="Rectangle 6 2 1">
              <a:extLst>
                <a:ext uri="{FF2B5EF4-FFF2-40B4-BE49-F238E27FC236}">
                  <a16:creationId xmlns:a16="http://schemas.microsoft.com/office/drawing/2014/main" id="{B105F6AC-8FA8-47CC-9C4B-7B93C82F26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94052" y="5425945"/>
              <a:ext cx="88900" cy="615950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D28C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2" name="Rectangle 10 2 1">
              <a:extLst>
                <a:ext uri="{FF2B5EF4-FFF2-40B4-BE49-F238E27FC236}">
                  <a16:creationId xmlns:a16="http://schemas.microsoft.com/office/drawing/2014/main" id="{5BF1C79E-9969-45A8-AFB9-FCE8B50B19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4778152" y="5086220"/>
              <a:ext cx="82550" cy="660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 cap="sq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3" name="Rectangle 5 3 1">
              <a:extLst>
                <a:ext uri="{FF2B5EF4-FFF2-40B4-BE49-F238E27FC236}">
                  <a16:creationId xmlns:a16="http://schemas.microsoft.com/office/drawing/2014/main" id="{F470FD1B-086C-4D71-9DAB-B5D177DCA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0613" y="5705345"/>
              <a:ext cx="96838" cy="695325"/>
            </a:xfrm>
            <a:prstGeom prst="rect">
              <a:avLst/>
            </a:prstGeom>
            <a:solidFill>
              <a:srgbClr val="595E48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4" name="Rectangle 6 3 1">
              <a:extLst>
                <a:ext uri="{FF2B5EF4-FFF2-40B4-BE49-F238E27FC236}">
                  <a16:creationId xmlns:a16="http://schemas.microsoft.com/office/drawing/2014/main" id="{BA639178-128D-4405-AD9D-F5F6C3DB44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026226" y="5425945"/>
              <a:ext cx="88900" cy="615950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D28C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" name="Rectangle 10 3 1">
              <a:extLst>
                <a:ext uri="{FF2B5EF4-FFF2-40B4-BE49-F238E27FC236}">
                  <a16:creationId xmlns:a16="http://schemas.microsoft.com/office/drawing/2014/main" id="{D9925DCF-74DC-4DA6-905E-AD8062EB53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6810326" y="5086220"/>
              <a:ext cx="82550" cy="660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 cap="sq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6" name="Text Box 22">
              <a:extLst>
                <a:ext uri="{FF2B5EF4-FFF2-40B4-BE49-F238E27FC236}">
                  <a16:creationId xmlns:a16="http://schemas.microsoft.com/office/drawing/2014/main" id="{04B95570-4408-4452-A99B-362AA8A261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8033" y="5441779"/>
              <a:ext cx="521297" cy="584775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 baseline="0" dirty="0">
                  <a:solidFill>
                    <a:srgbClr val="000000"/>
                  </a:solidFill>
                </a:rPr>
                <a:t>≈</a:t>
              </a:r>
            </a:p>
          </p:txBody>
        </p:sp>
        <p:sp>
          <p:nvSpPr>
            <p:cNvPr id="207" name="Cube 206">
              <a:extLst>
                <a:ext uri="{FF2B5EF4-FFF2-40B4-BE49-F238E27FC236}">
                  <a16:creationId xmlns:a16="http://schemas.microsoft.com/office/drawing/2014/main" id="{BF17286A-2A45-4A47-8119-22EFA47BA229}"/>
                </a:ext>
              </a:extLst>
            </p:cNvPr>
            <p:cNvSpPr/>
            <p:nvPr/>
          </p:nvSpPr>
          <p:spPr bwMode="auto">
            <a:xfrm>
              <a:off x="1313667" y="5372028"/>
              <a:ext cx="1172358" cy="1090364"/>
            </a:xfrm>
            <a:prstGeom prst="cube">
              <a:avLst/>
            </a:prstGeom>
            <a:solidFill>
              <a:srgbClr val="901A1E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00" b="1" dirty="0">
                <a:solidFill>
                  <a:schemeClr val="tx1"/>
                </a:solidFill>
              </a:endParaRPr>
            </a:p>
          </p:txBody>
        </p:sp>
        <p:pic>
          <p:nvPicPr>
            <p:cNvPr id="208" name="Picture 11" descr="txp_fig">
              <a:extLst>
                <a:ext uri="{FF2B5EF4-FFF2-40B4-BE49-F238E27FC236}">
                  <a16:creationId xmlns:a16="http://schemas.microsoft.com/office/drawing/2014/main" id="{AC6D3F5E-2824-4638-9685-285484B5DBD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/>
            <a:stretch>
              <a:fillRect/>
            </a:stretch>
          </p:blipFill>
          <p:spPr bwMode="auto">
            <a:xfrm>
              <a:off x="1707044" y="5926724"/>
              <a:ext cx="227115" cy="183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9" name="TextBox 31">
              <a:extLst>
                <a:ext uri="{FF2B5EF4-FFF2-40B4-BE49-F238E27FC236}">
                  <a16:creationId xmlns:a16="http://schemas.microsoft.com/office/drawing/2014/main" id="{D0C41BC6-941F-430C-85B7-8D9BFB9EB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81928" y="5962024"/>
              <a:ext cx="65594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users</a:t>
              </a:r>
            </a:p>
          </p:txBody>
        </p:sp>
        <p:sp>
          <p:nvSpPr>
            <p:cNvPr id="210" name="TextBox 31">
              <a:extLst>
                <a:ext uri="{FF2B5EF4-FFF2-40B4-BE49-F238E27FC236}">
                  <a16:creationId xmlns:a16="http://schemas.microsoft.com/office/drawing/2014/main" id="{8F816C13-F942-4C6B-84B4-A1257029B3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8125" y="6462392"/>
              <a:ext cx="68961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terms</a:t>
              </a:r>
            </a:p>
          </p:txBody>
        </p:sp>
        <p:sp>
          <p:nvSpPr>
            <p:cNvPr id="211" name="TextBox 31">
              <a:extLst>
                <a:ext uri="{FF2B5EF4-FFF2-40B4-BE49-F238E27FC236}">
                  <a16:creationId xmlns:a16="http://schemas.microsoft.com/office/drawing/2014/main" id="{7E35FD01-C178-469D-BDF6-23903DE94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8649389">
              <a:off x="975204" y="5213406"/>
              <a:ext cx="57419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time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93AF34-B329-4917-920C-46B87F82127F}"/>
              </a:ext>
            </a:extLst>
          </p:cNvPr>
          <p:cNvGrpSpPr/>
          <p:nvPr/>
        </p:nvGrpSpPr>
        <p:grpSpPr>
          <a:xfrm>
            <a:off x="7452320" y="3821787"/>
            <a:ext cx="1570912" cy="1551429"/>
            <a:chOff x="7508429" y="3861048"/>
            <a:chExt cx="1570912" cy="1551429"/>
          </a:xfrm>
        </p:grpSpPr>
        <p:sp>
          <p:nvSpPr>
            <p:cNvPr id="229" name="Text Box 22">
              <a:extLst>
                <a:ext uri="{FF2B5EF4-FFF2-40B4-BE49-F238E27FC236}">
                  <a16:creationId xmlns:a16="http://schemas.microsoft.com/office/drawing/2014/main" id="{31558101-3EC6-4705-9BCE-6CB6360B13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08429" y="3934797"/>
              <a:ext cx="562975" cy="646331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600" baseline="0" dirty="0">
                  <a:solidFill>
                    <a:srgbClr val="000000"/>
                  </a:solidFill>
                </a:rPr>
                <a:t>=</a:t>
              </a:r>
              <a:endParaRPr lang="en-US" sz="4000" baseline="0" dirty="0">
                <a:solidFill>
                  <a:srgbClr val="000000"/>
                </a:solidFill>
              </a:endParaRPr>
            </a:p>
          </p:txBody>
        </p:sp>
        <p:pic>
          <p:nvPicPr>
            <p:cNvPr id="230" name="Picture 229" descr="txp_fig">
              <a:extLst>
                <a:ext uri="{FF2B5EF4-FFF2-40B4-BE49-F238E27FC236}">
                  <a16:creationId xmlns:a16="http://schemas.microsoft.com/office/drawing/2014/main" id="{0F7E06E8-6A09-47EE-9527-8CA47E22D16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8311765" y="5157081"/>
              <a:ext cx="204776" cy="255396"/>
            </a:xfrm>
            <a:prstGeom prst="rect">
              <a:avLst/>
            </a:prstGeom>
            <a:noFill/>
            <a:ln/>
            <a:effectLst/>
          </p:spPr>
        </p:pic>
        <p:grpSp>
          <p:nvGrpSpPr>
            <p:cNvPr id="312" name="Group 169">
              <a:extLst>
                <a:ext uri="{FF2B5EF4-FFF2-40B4-BE49-F238E27FC236}">
                  <a16:creationId xmlns:a16="http://schemas.microsoft.com/office/drawing/2014/main" id="{ADEEE217-37BC-43EB-ADBA-0275D7457639}"/>
                </a:ext>
              </a:extLst>
            </p:cNvPr>
            <p:cNvGrpSpPr/>
            <p:nvPr/>
          </p:nvGrpSpPr>
          <p:grpSpPr>
            <a:xfrm>
              <a:off x="8034276" y="3861048"/>
              <a:ext cx="1045065" cy="1105689"/>
              <a:chOff x="717878" y="5275639"/>
              <a:chExt cx="1045065" cy="1105689"/>
            </a:xfrm>
          </p:grpSpPr>
          <p:sp>
            <p:nvSpPr>
              <p:cNvPr id="313" name="Cube 312">
                <a:extLst>
                  <a:ext uri="{FF2B5EF4-FFF2-40B4-BE49-F238E27FC236}">
                    <a16:creationId xmlns:a16="http://schemas.microsoft.com/office/drawing/2014/main" id="{2593D324-12E7-4931-9B61-AF0F889728B7}"/>
                  </a:ext>
                </a:extLst>
              </p:cNvPr>
              <p:cNvSpPr/>
              <p:nvPr/>
            </p:nvSpPr>
            <p:spPr bwMode="auto">
              <a:xfrm>
                <a:off x="717878" y="5275639"/>
                <a:ext cx="1045065" cy="1105689"/>
              </a:xfrm>
              <a:prstGeom prst="cube">
                <a:avLst/>
              </a:prstGeom>
              <a:solidFill>
                <a:srgbClr val="901A1E"/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14" name="Cube 313">
                <a:extLst>
                  <a:ext uri="{FF2B5EF4-FFF2-40B4-BE49-F238E27FC236}">
                    <a16:creationId xmlns:a16="http://schemas.microsoft.com/office/drawing/2014/main" id="{73724BF7-F219-4B40-A85D-ADAA323859AE}"/>
                  </a:ext>
                </a:extLst>
              </p:cNvPr>
              <p:cNvSpPr/>
              <p:nvPr/>
            </p:nvSpPr>
            <p:spPr>
              <a:xfrm>
                <a:off x="909157" y="5616692"/>
                <a:ext cx="114852" cy="143597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Cube 314">
                <a:extLst>
                  <a:ext uri="{FF2B5EF4-FFF2-40B4-BE49-F238E27FC236}">
                    <a16:creationId xmlns:a16="http://schemas.microsoft.com/office/drawing/2014/main" id="{3CFD3D8D-3880-4EDE-8C70-35A7AB8C2FC2}"/>
                  </a:ext>
                </a:extLst>
              </p:cNvPr>
              <p:cNvSpPr/>
              <p:nvPr/>
            </p:nvSpPr>
            <p:spPr>
              <a:xfrm>
                <a:off x="1187471" y="5401298"/>
                <a:ext cx="114852" cy="143597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Cube 315">
                <a:extLst>
                  <a:ext uri="{FF2B5EF4-FFF2-40B4-BE49-F238E27FC236}">
                    <a16:creationId xmlns:a16="http://schemas.microsoft.com/office/drawing/2014/main" id="{0EC6455C-41EA-46EA-8415-97031BEAA6E9}"/>
                  </a:ext>
                </a:extLst>
              </p:cNvPr>
              <p:cNvSpPr/>
              <p:nvPr/>
            </p:nvSpPr>
            <p:spPr>
              <a:xfrm>
                <a:off x="1054305" y="5903884"/>
                <a:ext cx="114852" cy="143597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Cube 316">
                <a:extLst>
                  <a:ext uri="{FF2B5EF4-FFF2-40B4-BE49-F238E27FC236}">
                    <a16:creationId xmlns:a16="http://schemas.microsoft.com/office/drawing/2014/main" id="{2C1C7D3C-CC28-4FDD-91A4-0606902BFEC5}"/>
                  </a:ext>
                </a:extLst>
              </p:cNvPr>
              <p:cNvSpPr/>
              <p:nvPr/>
            </p:nvSpPr>
            <p:spPr>
              <a:xfrm>
                <a:off x="1229749" y="5688490"/>
                <a:ext cx="114852" cy="143597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Cube 317">
                <a:extLst>
                  <a:ext uri="{FF2B5EF4-FFF2-40B4-BE49-F238E27FC236}">
                    <a16:creationId xmlns:a16="http://schemas.microsoft.com/office/drawing/2014/main" id="{C8ADBC86-DCE0-4103-A774-E9C0873B4E64}"/>
                  </a:ext>
                </a:extLst>
              </p:cNvPr>
              <p:cNvSpPr/>
              <p:nvPr/>
            </p:nvSpPr>
            <p:spPr>
              <a:xfrm>
                <a:off x="1302323" y="6119278"/>
                <a:ext cx="114852" cy="143597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Cube 318">
                <a:extLst>
                  <a:ext uri="{FF2B5EF4-FFF2-40B4-BE49-F238E27FC236}">
                    <a16:creationId xmlns:a16="http://schemas.microsoft.com/office/drawing/2014/main" id="{46F965B2-A894-4FFC-86AC-2E9F247F04F5}"/>
                  </a:ext>
                </a:extLst>
              </p:cNvPr>
              <p:cNvSpPr/>
              <p:nvPr/>
            </p:nvSpPr>
            <p:spPr>
              <a:xfrm>
                <a:off x="1489749" y="5903884"/>
                <a:ext cx="114852" cy="143597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Cube 319">
                <a:extLst>
                  <a:ext uri="{FF2B5EF4-FFF2-40B4-BE49-F238E27FC236}">
                    <a16:creationId xmlns:a16="http://schemas.microsoft.com/office/drawing/2014/main" id="{8FBCC6E0-B062-4B6B-8945-3FAF17D94C5F}"/>
                  </a:ext>
                </a:extLst>
              </p:cNvPr>
              <p:cNvSpPr/>
              <p:nvPr/>
            </p:nvSpPr>
            <p:spPr>
              <a:xfrm>
                <a:off x="1489749" y="5544894"/>
                <a:ext cx="114852" cy="143597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Cube 320">
                <a:extLst>
                  <a:ext uri="{FF2B5EF4-FFF2-40B4-BE49-F238E27FC236}">
                    <a16:creationId xmlns:a16="http://schemas.microsoft.com/office/drawing/2014/main" id="{06BDA769-EC88-4C78-AAB7-DD21CD1A0B74}"/>
                  </a:ext>
                </a:extLst>
              </p:cNvPr>
              <p:cNvSpPr/>
              <p:nvPr/>
            </p:nvSpPr>
            <p:spPr>
              <a:xfrm>
                <a:off x="836583" y="6119278"/>
                <a:ext cx="114852" cy="143597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Cube 321">
                <a:extLst>
                  <a:ext uri="{FF2B5EF4-FFF2-40B4-BE49-F238E27FC236}">
                    <a16:creationId xmlns:a16="http://schemas.microsoft.com/office/drawing/2014/main" id="{BC0FE22D-FD9A-4762-92EF-918370806965}"/>
                  </a:ext>
                </a:extLst>
              </p:cNvPr>
              <p:cNvSpPr/>
              <p:nvPr/>
            </p:nvSpPr>
            <p:spPr>
              <a:xfrm>
                <a:off x="1012027" y="5329500"/>
                <a:ext cx="114852" cy="143597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Cube 322">
                <a:extLst>
                  <a:ext uri="{FF2B5EF4-FFF2-40B4-BE49-F238E27FC236}">
                    <a16:creationId xmlns:a16="http://schemas.microsoft.com/office/drawing/2014/main" id="{278C22FA-AAFE-4E1C-AB36-CEB3DCC41AB2}"/>
                  </a:ext>
                </a:extLst>
              </p:cNvPr>
              <p:cNvSpPr/>
              <p:nvPr/>
            </p:nvSpPr>
            <p:spPr>
              <a:xfrm>
                <a:off x="1054305" y="6191076"/>
                <a:ext cx="114852" cy="143597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Cube 323">
                <a:extLst>
                  <a:ext uri="{FF2B5EF4-FFF2-40B4-BE49-F238E27FC236}">
                    <a16:creationId xmlns:a16="http://schemas.microsoft.com/office/drawing/2014/main" id="{124E5805-B863-4B89-982A-EC5987E738AE}"/>
                  </a:ext>
                </a:extLst>
              </p:cNvPr>
              <p:cNvSpPr/>
              <p:nvPr/>
            </p:nvSpPr>
            <p:spPr>
              <a:xfrm>
                <a:off x="1302323" y="5903884"/>
                <a:ext cx="114852" cy="143597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Cube 324">
                <a:extLst>
                  <a:ext uri="{FF2B5EF4-FFF2-40B4-BE49-F238E27FC236}">
                    <a16:creationId xmlns:a16="http://schemas.microsoft.com/office/drawing/2014/main" id="{29A45842-EBB1-4C75-8291-A4625F1BA4D7}"/>
                  </a:ext>
                </a:extLst>
              </p:cNvPr>
              <p:cNvSpPr/>
              <p:nvPr/>
            </p:nvSpPr>
            <p:spPr>
              <a:xfrm>
                <a:off x="794305" y="5832086"/>
                <a:ext cx="114852" cy="143597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Cube 325">
                <a:extLst>
                  <a:ext uri="{FF2B5EF4-FFF2-40B4-BE49-F238E27FC236}">
                    <a16:creationId xmlns:a16="http://schemas.microsoft.com/office/drawing/2014/main" id="{CBF6984B-AFBD-4052-80C2-38DEB155DF41}"/>
                  </a:ext>
                </a:extLst>
              </p:cNvPr>
              <p:cNvSpPr/>
              <p:nvPr/>
            </p:nvSpPr>
            <p:spPr>
              <a:xfrm>
                <a:off x="1374897" y="5329500"/>
                <a:ext cx="114852" cy="143597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D05127-D3CE-4143-901A-674C40497B5D}"/>
              </a:ext>
            </a:extLst>
          </p:cNvPr>
          <p:cNvGrpSpPr/>
          <p:nvPr/>
        </p:nvGrpSpPr>
        <p:grpSpPr>
          <a:xfrm>
            <a:off x="-53644" y="3325318"/>
            <a:ext cx="7521914" cy="2269903"/>
            <a:chOff x="-53644" y="3325318"/>
            <a:chExt cx="7521914" cy="2269903"/>
          </a:xfrm>
        </p:grpSpPr>
        <p:sp>
          <p:nvSpPr>
            <p:cNvPr id="60" name="TextBox 59"/>
            <p:cNvSpPr txBox="1"/>
            <p:nvPr/>
          </p:nvSpPr>
          <p:spPr>
            <a:xfrm>
              <a:off x="-53644" y="3825399"/>
              <a:ext cx="171383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 dirty="0">
                  <a:solidFill>
                    <a:schemeClr val="tx1"/>
                  </a:solidFill>
                </a:rPr>
                <a:t>Incomplete Tensor Factorization/Tensor Completion</a:t>
              </a:r>
            </a:p>
          </p:txBody>
        </p:sp>
        <p:sp>
          <p:nvSpPr>
            <p:cNvPr id="212" name="Text Box 22">
              <a:extLst>
                <a:ext uri="{FF2B5EF4-FFF2-40B4-BE49-F238E27FC236}">
                  <a16:creationId xmlns:a16="http://schemas.microsoft.com/office/drawing/2014/main" id="{DCA0BF56-C640-4D3B-B194-D3D03133A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1647" y="3847204"/>
              <a:ext cx="562975" cy="646331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600" baseline="0" dirty="0">
                  <a:solidFill>
                    <a:srgbClr val="000000"/>
                  </a:solidFill>
                </a:rPr>
                <a:t>≈</a:t>
              </a:r>
            </a:p>
          </p:txBody>
        </p:sp>
        <p:pic>
          <p:nvPicPr>
            <p:cNvPr id="213" name="Picture 212" descr="txp_fig">
              <a:extLst>
                <a:ext uri="{FF2B5EF4-FFF2-40B4-BE49-F238E27FC236}">
                  <a16:creationId xmlns:a16="http://schemas.microsoft.com/office/drawing/2014/main" id="{D6874267-5335-4588-A55C-6530515D4E9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2033574" y="5384712"/>
              <a:ext cx="212497" cy="210509"/>
            </a:xfrm>
            <a:prstGeom prst="rect">
              <a:avLst/>
            </a:prstGeom>
            <a:noFill/>
            <a:ln/>
            <a:effectLst/>
          </p:spPr>
        </p:pic>
        <p:grpSp>
          <p:nvGrpSpPr>
            <p:cNvPr id="214" name="Group 168">
              <a:extLst>
                <a:ext uri="{FF2B5EF4-FFF2-40B4-BE49-F238E27FC236}">
                  <a16:creationId xmlns:a16="http://schemas.microsoft.com/office/drawing/2014/main" id="{67F44615-5DCA-43BE-A359-EFC1790ACCCA}"/>
                </a:ext>
              </a:extLst>
            </p:cNvPr>
            <p:cNvGrpSpPr/>
            <p:nvPr/>
          </p:nvGrpSpPr>
          <p:grpSpPr>
            <a:xfrm>
              <a:off x="1779138" y="3810437"/>
              <a:ext cx="1045065" cy="1105689"/>
              <a:chOff x="717878" y="5275639"/>
              <a:chExt cx="1045065" cy="1105689"/>
            </a:xfrm>
          </p:grpSpPr>
          <p:sp>
            <p:nvSpPr>
              <p:cNvPr id="215" name="Cube 214">
                <a:extLst>
                  <a:ext uri="{FF2B5EF4-FFF2-40B4-BE49-F238E27FC236}">
                    <a16:creationId xmlns:a16="http://schemas.microsoft.com/office/drawing/2014/main" id="{CCC48122-7068-4937-9AA7-5B5647E44380}"/>
                  </a:ext>
                </a:extLst>
              </p:cNvPr>
              <p:cNvSpPr/>
              <p:nvPr/>
            </p:nvSpPr>
            <p:spPr bwMode="auto">
              <a:xfrm>
                <a:off x="717878" y="5275639"/>
                <a:ext cx="1045065" cy="1105689"/>
              </a:xfrm>
              <a:prstGeom prst="cube">
                <a:avLst/>
              </a:prstGeom>
              <a:solidFill>
                <a:srgbClr val="901A1E"/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16" name="Cube 215">
                <a:extLst>
                  <a:ext uri="{FF2B5EF4-FFF2-40B4-BE49-F238E27FC236}">
                    <a16:creationId xmlns:a16="http://schemas.microsoft.com/office/drawing/2014/main" id="{D33B891F-02EF-427A-8A4F-F97B28DEB993}"/>
                  </a:ext>
                </a:extLst>
              </p:cNvPr>
              <p:cNvSpPr/>
              <p:nvPr/>
            </p:nvSpPr>
            <p:spPr>
              <a:xfrm>
                <a:off x="909157" y="5616692"/>
                <a:ext cx="114852" cy="143597"/>
              </a:xfrm>
              <a:prstGeom prst="cub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Cube 216">
                <a:extLst>
                  <a:ext uri="{FF2B5EF4-FFF2-40B4-BE49-F238E27FC236}">
                    <a16:creationId xmlns:a16="http://schemas.microsoft.com/office/drawing/2014/main" id="{AEFE355B-87DE-47F8-91C5-DC842DC030FE}"/>
                  </a:ext>
                </a:extLst>
              </p:cNvPr>
              <p:cNvSpPr/>
              <p:nvPr/>
            </p:nvSpPr>
            <p:spPr>
              <a:xfrm>
                <a:off x="1187471" y="5401298"/>
                <a:ext cx="114852" cy="143597"/>
              </a:xfrm>
              <a:prstGeom prst="cub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Cube 217">
                <a:extLst>
                  <a:ext uri="{FF2B5EF4-FFF2-40B4-BE49-F238E27FC236}">
                    <a16:creationId xmlns:a16="http://schemas.microsoft.com/office/drawing/2014/main" id="{6BCAC0A6-7F5C-4F1B-8DC8-9D9895E3D8E9}"/>
                  </a:ext>
                </a:extLst>
              </p:cNvPr>
              <p:cNvSpPr/>
              <p:nvPr/>
            </p:nvSpPr>
            <p:spPr>
              <a:xfrm>
                <a:off x="1054305" y="5903884"/>
                <a:ext cx="114852" cy="143597"/>
              </a:xfrm>
              <a:prstGeom prst="cub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Cube 218">
                <a:extLst>
                  <a:ext uri="{FF2B5EF4-FFF2-40B4-BE49-F238E27FC236}">
                    <a16:creationId xmlns:a16="http://schemas.microsoft.com/office/drawing/2014/main" id="{AAAA098F-8F58-4FC6-8A8E-FEFEC992C8FC}"/>
                  </a:ext>
                </a:extLst>
              </p:cNvPr>
              <p:cNvSpPr/>
              <p:nvPr/>
            </p:nvSpPr>
            <p:spPr>
              <a:xfrm>
                <a:off x="1229749" y="5688490"/>
                <a:ext cx="114852" cy="143597"/>
              </a:xfrm>
              <a:prstGeom prst="cub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Cube 219">
                <a:extLst>
                  <a:ext uri="{FF2B5EF4-FFF2-40B4-BE49-F238E27FC236}">
                    <a16:creationId xmlns:a16="http://schemas.microsoft.com/office/drawing/2014/main" id="{AC3E3012-21B1-4B8A-9C9D-79A40CD373ED}"/>
                  </a:ext>
                </a:extLst>
              </p:cNvPr>
              <p:cNvSpPr/>
              <p:nvPr/>
            </p:nvSpPr>
            <p:spPr>
              <a:xfrm>
                <a:off x="1302323" y="6119278"/>
                <a:ext cx="114852" cy="143597"/>
              </a:xfrm>
              <a:prstGeom prst="cub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Cube 220">
                <a:extLst>
                  <a:ext uri="{FF2B5EF4-FFF2-40B4-BE49-F238E27FC236}">
                    <a16:creationId xmlns:a16="http://schemas.microsoft.com/office/drawing/2014/main" id="{517EBDF6-A4BB-4AF0-946B-E2B4642C2982}"/>
                  </a:ext>
                </a:extLst>
              </p:cNvPr>
              <p:cNvSpPr/>
              <p:nvPr/>
            </p:nvSpPr>
            <p:spPr>
              <a:xfrm>
                <a:off x="1489749" y="5903884"/>
                <a:ext cx="114852" cy="143597"/>
              </a:xfrm>
              <a:prstGeom prst="cub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Cube 221">
                <a:extLst>
                  <a:ext uri="{FF2B5EF4-FFF2-40B4-BE49-F238E27FC236}">
                    <a16:creationId xmlns:a16="http://schemas.microsoft.com/office/drawing/2014/main" id="{4909DF09-3240-460B-A222-4E55ECC0B796}"/>
                  </a:ext>
                </a:extLst>
              </p:cNvPr>
              <p:cNvSpPr/>
              <p:nvPr/>
            </p:nvSpPr>
            <p:spPr>
              <a:xfrm>
                <a:off x="1489749" y="5544894"/>
                <a:ext cx="114852" cy="143597"/>
              </a:xfrm>
              <a:prstGeom prst="cub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Cube 222">
                <a:extLst>
                  <a:ext uri="{FF2B5EF4-FFF2-40B4-BE49-F238E27FC236}">
                    <a16:creationId xmlns:a16="http://schemas.microsoft.com/office/drawing/2014/main" id="{9D25D79D-6DF1-406C-9ED4-FE484E8DAEDE}"/>
                  </a:ext>
                </a:extLst>
              </p:cNvPr>
              <p:cNvSpPr/>
              <p:nvPr/>
            </p:nvSpPr>
            <p:spPr>
              <a:xfrm>
                <a:off x="836583" y="6119278"/>
                <a:ext cx="114852" cy="143597"/>
              </a:xfrm>
              <a:prstGeom prst="cub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Cube 223">
                <a:extLst>
                  <a:ext uri="{FF2B5EF4-FFF2-40B4-BE49-F238E27FC236}">
                    <a16:creationId xmlns:a16="http://schemas.microsoft.com/office/drawing/2014/main" id="{9AA79F9D-D6EE-455E-92AA-F27EC3670B0E}"/>
                  </a:ext>
                </a:extLst>
              </p:cNvPr>
              <p:cNvSpPr/>
              <p:nvPr/>
            </p:nvSpPr>
            <p:spPr>
              <a:xfrm>
                <a:off x="1012027" y="5329500"/>
                <a:ext cx="114852" cy="143597"/>
              </a:xfrm>
              <a:prstGeom prst="cub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Cube 224">
                <a:extLst>
                  <a:ext uri="{FF2B5EF4-FFF2-40B4-BE49-F238E27FC236}">
                    <a16:creationId xmlns:a16="http://schemas.microsoft.com/office/drawing/2014/main" id="{348C1F14-A9FE-4243-9405-9FB8F2CDF58F}"/>
                  </a:ext>
                </a:extLst>
              </p:cNvPr>
              <p:cNvSpPr/>
              <p:nvPr/>
            </p:nvSpPr>
            <p:spPr>
              <a:xfrm>
                <a:off x="1054305" y="6191076"/>
                <a:ext cx="114852" cy="143597"/>
              </a:xfrm>
              <a:prstGeom prst="cub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Cube 225">
                <a:extLst>
                  <a:ext uri="{FF2B5EF4-FFF2-40B4-BE49-F238E27FC236}">
                    <a16:creationId xmlns:a16="http://schemas.microsoft.com/office/drawing/2014/main" id="{73438F5E-9D5D-4557-A943-D34DB99A54FB}"/>
                  </a:ext>
                </a:extLst>
              </p:cNvPr>
              <p:cNvSpPr/>
              <p:nvPr/>
            </p:nvSpPr>
            <p:spPr>
              <a:xfrm>
                <a:off x="1302323" y="5903884"/>
                <a:ext cx="114852" cy="143597"/>
              </a:xfrm>
              <a:prstGeom prst="cub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Cube 226">
                <a:extLst>
                  <a:ext uri="{FF2B5EF4-FFF2-40B4-BE49-F238E27FC236}">
                    <a16:creationId xmlns:a16="http://schemas.microsoft.com/office/drawing/2014/main" id="{8B574D2D-EF93-463E-823A-A842D8EF4232}"/>
                  </a:ext>
                </a:extLst>
              </p:cNvPr>
              <p:cNvSpPr/>
              <p:nvPr/>
            </p:nvSpPr>
            <p:spPr>
              <a:xfrm>
                <a:off x="794305" y="5832086"/>
                <a:ext cx="114852" cy="143597"/>
              </a:xfrm>
              <a:prstGeom prst="cub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Cube 227">
                <a:extLst>
                  <a:ext uri="{FF2B5EF4-FFF2-40B4-BE49-F238E27FC236}">
                    <a16:creationId xmlns:a16="http://schemas.microsoft.com/office/drawing/2014/main" id="{117CD023-D9B9-4F7E-9DDB-47D2F3DB3276}"/>
                  </a:ext>
                </a:extLst>
              </p:cNvPr>
              <p:cNvSpPr/>
              <p:nvPr/>
            </p:nvSpPr>
            <p:spPr>
              <a:xfrm>
                <a:off x="1374897" y="5329500"/>
                <a:ext cx="114852" cy="143597"/>
              </a:xfrm>
              <a:prstGeom prst="cub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1" name="Group 127">
              <a:extLst>
                <a:ext uri="{FF2B5EF4-FFF2-40B4-BE49-F238E27FC236}">
                  <a16:creationId xmlns:a16="http://schemas.microsoft.com/office/drawing/2014/main" id="{EDB46084-B3E9-48F8-B465-DEC720066FF0}"/>
                </a:ext>
              </a:extLst>
            </p:cNvPr>
            <p:cNvGrpSpPr/>
            <p:nvPr/>
          </p:nvGrpSpPr>
          <p:grpSpPr>
            <a:xfrm>
              <a:off x="3354709" y="3795762"/>
              <a:ext cx="4113561" cy="1096185"/>
              <a:chOff x="3406849" y="2499618"/>
              <a:chExt cx="4113561" cy="1096185"/>
            </a:xfrm>
          </p:grpSpPr>
          <p:grpSp>
            <p:nvGrpSpPr>
              <p:cNvPr id="232" name="Group 38">
                <a:extLst>
                  <a:ext uri="{FF2B5EF4-FFF2-40B4-BE49-F238E27FC236}">
                    <a16:creationId xmlns:a16="http://schemas.microsoft.com/office/drawing/2014/main" id="{92CB3793-B7DB-4E50-BA3A-C98E254BFCB6}"/>
                  </a:ext>
                </a:extLst>
              </p:cNvPr>
              <p:cNvGrpSpPr/>
              <p:nvPr/>
            </p:nvGrpSpPr>
            <p:grpSpPr>
              <a:xfrm>
                <a:off x="3406849" y="2564457"/>
                <a:ext cx="857250" cy="1025525"/>
                <a:chOff x="3848630" y="2476500"/>
                <a:chExt cx="857250" cy="1025525"/>
              </a:xfrm>
            </p:grpSpPr>
            <p:sp>
              <p:nvSpPr>
                <p:cNvPr id="306" name="Rectangle 5">
                  <a:extLst>
                    <a:ext uri="{FF2B5EF4-FFF2-40B4-BE49-F238E27FC236}">
                      <a16:creationId xmlns:a16="http://schemas.microsoft.com/office/drawing/2014/main" id="{F412C01B-49DF-4B74-B52D-52BD274587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7842" y="2806700"/>
                  <a:ext cx="96838" cy="695325"/>
                </a:xfrm>
                <a:prstGeom prst="rect">
                  <a:avLst/>
                </a:prstGeom>
                <a:solidFill>
                  <a:srgbClr val="595E48"/>
                </a:solidFill>
                <a:ln w="19050" cap="sq" algn="ctr">
                  <a:solidFill>
                    <a:srgbClr val="000066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7" name="Rectangle 6">
                  <a:extLst>
                    <a:ext uri="{FF2B5EF4-FFF2-40B4-BE49-F238E27FC236}">
                      <a16:creationId xmlns:a16="http://schemas.microsoft.com/office/drawing/2014/main" id="{6474E4FE-D35E-4BDC-A881-BFD4C79C07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4353455" y="2527300"/>
                  <a:ext cx="88900" cy="615950"/>
                </a:xfrm>
                <a:prstGeom prst="rect">
                  <a:avLst/>
                </a:prstGeom>
                <a:solidFill>
                  <a:srgbClr val="D28C00"/>
                </a:solidFill>
                <a:ln w="19050" cap="sq" algn="ctr">
                  <a:solidFill>
                    <a:srgbClr val="D28C00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8" name="Rectangle 10">
                  <a:extLst>
                    <a:ext uri="{FF2B5EF4-FFF2-40B4-BE49-F238E27FC236}">
                      <a16:creationId xmlns:a16="http://schemas.microsoft.com/office/drawing/2014/main" id="{DCA5A20C-CC3F-4BA7-8D98-DC8AFE85C8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700000">
                  <a:off x="4137555" y="2187575"/>
                  <a:ext cx="82550" cy="660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 cap="sq" algn="ctr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71" name="Text Box 32">
                <a:extLst>
                  <a:ext uri="{FF2B5EF4-FFF2-40B4-BE49-F238E27FC236}">
                    <a16:creationId xmlns:a16="http://schemas.microsoft.com/office/drawing/2014/main" id="{BE4441DF-8A62-4522-90CC-BC9F242EE7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82990" y="2499618"/>
                <a:ext cx="641350" cy="64135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0" baseline="0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…</a:t>
                </a:r>
              </a:p>
            </p:txBody>
          </p:sp>
          <p:sp>
            <p:nvSpPr>
              <p:cNvPr id="278" name="Text Box 32">
                <a:extLst>
                  <a:ext uri="{FF2B5EF4-FFF2-40B4-BE49-F238E27FC236}">
                    <a16:creationId xmlns:a16="http://schemas.microsoft.com/office/drawing/2014/main" id="{78B329E0-7FBB-470A-9EAC-E6DFBC0601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64100" y="2740858"/>
                <a:ext cx="333746" cy="40011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b="0" baseline="0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  <p:sp>
            <p:nvSpPr>
              <p:cNvPr id="281" name="Text Box 32">
                <a:extLst>
                  <a:ext uri="{FF2B5EF4-FFF2-40B4-BE49-F238E27FC236}">
                    <a16:creationId xmlns:a16="http://schemas.microsoft.com/office/drawing/2014/main" id="{E8EE3E92-91B8-40A2-B70F-472D8C7E98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86538" y="2740858"/>
                <a:ext cx="333746" cy="40011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b="0" baseline="0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  <p:sp>
            <p:nvSpPr>
              <p:cNvPr id="282" name="Text Box 32">
                <a:extLst>
                  <a:ext uri="{FF2B5EF4-FFF2-40B4-BE49-F238E27FC236}">
                    <a16:creationId xmlns:a16="http://schemas.microsoft.com/office/drawing/2014/main" id="{FA8D7313-DFC4-4CB4-A50A-DE278A4883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06618" y="2740858"/>
                <a:ext cx="333746" cy="40011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b="0" baseline="0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  <p:sp>
            <p:nvSpPr>
              <p:cNvPr id="283" name="Rectangle 5">
                <a:extLst>
                  <a:ext uri="{FF2B5EF4-FFF2-40B4-BE49-F238E27FC236}">
                    <a16:creationId xmlns:a16="http://schemas.microsoft.com/office/drawing/2014/main" id="{26C5573A-AEBD-4ACB-83DB-904C138392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0198" y="2897436"/>
                <a:ext cx="96838" cy="695325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1" name="Rectangle 6">
                <a:extLst>
                  <a:ext uri="{FF2B5EF4-FFF2-40B4-BE49-F238E27FC236}">
                    <a16:creationId xmlns:a16="http://schemas.microsoft.com/office/drawing/2014/main" id="{4241E173-60AE-43BB-9EC4-1FA1EB89A2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35811" y="2621078"/>
                <a:ext cx="88900" cy="615950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D28C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3" name="Rectangle 10">
                <a:extLst>
                  <a:ext uri="{FF2B5EF4-FFF2-40B4-BE49-F238E27FC236}">
                    <a16:creationId xmlns:a16="http://schemas.microsoft.com/office/drawing/2014/main" id="{0058D922-C3BF-4B85-A49C-2A39095DB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4919911" y="2281353"/>
                <a:ext cx="82550" cy="6604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 cap="sq" algn="ctr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7" name="Rectangle 5">
                <a:extLst>
                  <a:ext uri="{FF2B5EF4-FFF2-40B4-BE49-F238E27FC236}">
                    <a16:creationId xmlns:a16="http://schemas.microsoft.com/office/drawing/2014/main" id="{D381DA54-024B-4BAE-B8C2-861AD7342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2372" y="2900478"/>
                <a:ext cx="96838" cy="695325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8" name="Rectangle 6">
                <a:extLst>
                  <a:ext uri="{FF2B5EF4-FFF2-40B4-BE49-F238E27FC236}">
                    <a16:creationId xmlns:a16="http://schemas.microsoft.com/office/drawing/2014/main" id="{9B70797E-8786-4498-BB17-2A55AED5D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167985" y="2621078"/>
                <a:ext cx="88900" cy="615950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D28C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00" name="Rectangle 10">
                <a:extLst>
                  <a:ext uri="{FF2B5EF4-FFF2-40B4-BE49-F238E27FC236}">
                    <a16:creationId xmlns:a16="http://schemas.microsoft.com/office/drawing/2014/main" id="{10C754D3-9EBD-4BFC-BC4A-35DE0AAD9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6952085" y="2281353"/>
                <a:ext cx="82550" cy="6604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 cap="sq" algn="ctr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27" name="Text Box 38">
              <a:extLst>
                <a:ext uri="{FF2B5EF4-FFF2-40B4-BE49-F238E27FC236}">
                  <a16:creationId xmlns:a16="http://schemas.microsoft.com/office/drawing/2014/main" id="{A1EFCB56-9191-4ABD-A850-D2F3B9626C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265265" y="4402686"/>
              <a:ext cx="655949" cy="276999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users</a:t>
              </a:r>
            </a:p>
          </p:txBody>
        </p:sp>
        <p:sp>
          <p:nvSpPr>
            <p:cNvPr id="328" name="Text Box 38">
              <a:extLst>
                <a:ext uri="{FF2B5EF4-FFF2-40B4-BE49-F238E27FC236}">
                  <a16:creationId xmlns:a16="http://schemas.microsoft.com/office/drawing/2014/main" id="{908E36DE-046D-464C-800F-4414AF32CB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1350" y="4969908"/>
              <a:ext cx="970137" cy="276999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activities</a:t>
              </a:r>
            </a:p>
          </p:txBody>
        </p:sp>
        <p:sp>
          <p:nvSpPr>
            <p:cNvPr id="329" name="Text Box 38">
              <a:extLst>
                <a:ext uri="{FF2B5EF4-FFF2-40B4-BE49-F238E27FC236}">
                  <a16:creationId xmlns:a16="http://schemas.microsoft.com/office/drawing/2014/main" id="{775947B9-D349-48E7-A251-833E30CE69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8725827">
              <a:off x="1347325" y="3669483"/>
              <a:ext cx="965329" cy="276999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locations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62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-86261" y="84533"/>
            <a:ext cx="8784976" cy="576263"/>
          </a:xfrm>
        </p:spPr>
        <p:txBody>
          <a:bodyPr/>
          <a:lstStyle/>
          <a:p>
            <a:r>
              <a:rPr lang="en-US" sz="1800" b="1" dirty="0"/>
              <a:t> </a:t>
            </a:r>
            <a:r>
              <a:rPr lang="en-US" sz="1600" kern="0" dirty="0">
                <a:solidFill>
                  <a:schemeClr val="tx2"/>
                </a:solidFill>
                <a:ea typeface="ＭＳ Ｐゴシック" pitchFamily="-65" charset="-128"/>
              </a:rPr>
              <a:t>Matrix Factorizations in Data Mining</a:t>
            </a:r>
          </a:p>
        </p:txBody>
      </p:sp>
      <p:grpSp>
        <p:nvGrpSpPr>
          <p:cNvPr id="266" name="Group 265"/>
          <p:cNvGrpSpPr/>
          <p:nvPr/>
        </p:nvGrpSpPr>
        <p:grpSpPr>
          <a:xfrm>
            <a:off x="3768879" y="776840"/>
            <a:ext cx="3827457" cy="1139992"/>
            <a:chOff x="3192815" y="776840"/>
            <a:chExt cx="4043481" cy="1212000"/>
          </a:xfrm>
        </p:grpSpPr>
        <p:grpSp>
          <p:nvGrpSpPr>
            <p:cNvPr id="3" name="Group 3"/>
            <p:cNvGrpSpPr/>
            <p:nvPr/>
          </p:nvGrpSpPr>
          <p:grpSpPr>
            <a:xfrm>
              <a:off x="3203848" y="776840"/>
              <a:ext cx="3195653" cy="504056"/>
              <a:chOff x="2149003" y="1901846"/>
              <a:chExt cx="5686979" cy="863553"/>
            </a:xfrm>
          </p:grpSpPr>
          <p:sp>
            <p:nvSpPr>
              <p:cNvPr id="5" name="Rectangle 26"/>
              <p:cNvSpPr>
                <a:spLocks noChangeArrowheads="1"/>
              </p:cNvSpPr>
              <p:nvPr/>
            </p:nvSpPr>
            <p:spPr bwMode="auto">
              <a:xfrm>
                <a:off x="3762002" y="2091974"/>
                <a:ext cx="96012" cy="673416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" name="Rectangle 29"/>
              <p:cNvSpPr>
                <a:spLocks noChangeArrowheads="1"/>
              </p:cNvSpPr>
              <p:nvPr/>
            </p:nvSpPr>
            <p:spPr bwMode="auto">
              <a:xfrm rot="5400000">
                <a:off x="4100902" y="1639399"/>
                <a:ext cx="89013" cy="6561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2149003" y="1901846"/>
                <a:ext cx="990601" cy="838199"/>
              </a:xfrm>
              <a:prstGeom prst="rect">
                <a:avLst/>
              </a:prstGeom>
              <a:solidFill>
                <a:srgbClr val="901A1E"/>
              </a:solidFill>
              <a:ln w="317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" name="Text Box 22"/>
              <p:cNvSpPr txBox="1">
                <a:spLocks noChangeArrowheads="1"/>
              </p:cNvSpPr>
              <p:nvPr/>
            </p:nvSpPr>
            <p:spPr bwMode="auto">
              <a:xfrm>
                <a:off x="3194178" y="1924512"/>
                <a:ext cx="608632" cy="553650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baseline="0" dirty="0">
                    <a:solidFill>
                      <a:srgbClr val="000000"/>
                    </a:solidFill>
                  </a:rPr>
                  <a:t>≈</a:t>
                </a:r>
              </a:p>
            </p:txBody>
          </p:sp>
          <p:sp>
            <p:nvSpPr>
              <p:cNvPr id="14" name="Rectangle 26"/>
              <p:cNvSpPr>
                <a:spLocks noChangeArrowheads="1"/>
              </p:cNvSpPr>
              <p:nvPr/>
            </p:nvSpPr>
            <p:spPr bwMode="auto">
              <a:xfrm>
                <a:off x="5031550" y="2091980"/>
                <a:ext cx="96011" cy="673419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Rectangle 29"/>
              <p:cNvSpPr>
                <a:spLocks noChangeArrowheads="1"/>
              </p:cNvSpPr>
              <p:nvPr/>
            </p:nvSpPr>
            <p:spPr bwMode="auto">
              <a:xfrm rot="5400000">
                <a:off x="5370451" y="1639404"/>
                <a:ext cx="89013" cy="6561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" name="Rectangle 26"/>
              <p:cNvSpPr>
                <a:spLocks noChangeArrowheads="1"/>
              </p:cNvSpPr>
              <p:nvPr/>
            </p:nvSpPr>
            <p:spPr bwMode="auto">
              <a:xfrm>
                <a:off x="7124503" y="2091981"/>
                <a:ext cx="96012" cy="673418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" name="Rectangle 29"/>
              <p:cNvSpPr>
                <a:spLocks noChangeArrowheads="1"/>
              </p:cNvSpPr>
              <p:nvPr/>
            </p:nvSpPr>
            <p:spPr bwMode="auto">
              <a:xfrm rot="5400000">
                <a:off x="7463405" y="1639405"/>
                <a:ext cx="89013" cy="656141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" name="Text Box 32"/>
              <p:cNvSpPr txBox="1">
                <a:spLocks noChangeArrowheads="1"/>
              </p:cNvSpPr>
              <p:nvPr/>
            </p:nvSpPr>
            <p:spPr bwMode="auto">
              <a:xfrm>
                <a:off x="4506010" y="1920164"/>
                <a:ext cx="519895" cy="55365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b="0" baseline="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  <p:sp>
            <p:nvSpPr>
              <p:cNvPr id="21" name="Text Box 32"/>
              <p:cNvSpPr txBox="1">
                <a:spLocks noChangeArrowheads="1"/>
              </p:cNvSpPr>
              <p:nvPr/>
            </p:nvSpPr>
            <p:spPr bwMode="auto">
              <a:xfrm>
                <a:off x="5767307" y="1924515"/>
                <a:ext cx="1219354" cy="55365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 …+</a:t>
                </a:r>
              </a:p>
            </p:txBody>
          </p:sp>
        </p:grpSp>
        <p:grpSp>
          <p:nvGrpSpPr>
            <p:cNvPr id="4" name="Group 69"/>
            <p:cNvGrpSpPr/>
            <p:nvPr/>
          </p:nvGrpSpPr>
          <p:grpSpPr>
            <a:xfrm>
              <a:off x="3192815" y="1496920"/>
              <a:ext cx="4043481" cy="491920"/>
              <a:chOff x="960567" y="1948769"/>
              <a:chExt cx="7643881" cy="960950"/>
            </a:xfrm>
          </p:grpSpPr>
          <p:sp>
            <p:nvSpPr>
              <p:cNvPr id="29" name="Rectangle 28"/>
              <p:cNvSpPr/>
              <p:nvPr/>
            </p:nvSpPr>
            <p:spPr bwMode="auto">
              <a:xfrm>
                <a:off x="7613848" y="2060848"/>
                <a:ext cx="990600" cy="838200"/>
              </a:xfrm>
              <a:prstGeom prst="rect">
                <a:avLst/>
              </a:prstGeom>
              <a:solidFill>
                <a:srgbClr val="901A1E"/>
              </a:solidFill>
              <a:ln w="317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7766248" y="2213249"/>
                <a:ext cx="91440" cy="914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8043143" y="2426608"/>
                <a:ext cx="91440" cy="914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>
                <a:off x="8195543" y="2579008"/>
                <a:ext cx="91440" cy="914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 bwMode="auto">
              <a:xfrm>
                <a:off x="8424143" y="2731408"/>
                <a:ext cx="91440" cy="914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7829783" y="2731408"/>
                <a:ext cx="91440" cy="914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 bwMode="auto">
              <a:xfrm>
                <a:off x="8424143" y="2441848"/>
                <a:ext cx="91440" cy="914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>
                <a:off x="7738343" y="2518048"/>
                <a:ext cx="91440" cy="914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1" name="Rectangle 26"/>
              <p:cNvSpPr>
                <a:spLocks noChangeArrowheads="1"/>
              </p:cNvSpPr>
              <p:nvPr/>
            </p:nvSpPr>
            <p:spPr bwMode="auto">
              <a:xfrm>
                <a:off x="2820584" y="2236303"/>
                <a:ext cx="96012" cy="673416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Rectangle 29"/>
              <p:cNvSpPr>
                <a:spLocks noChangeArrowheads="1"/>
              </p:cNvSpPr>
              <p:nvPr/>
            </p:nvSpPr>
            <p:spPr bwMode="auto">
              <a:xfrm rot="5400000">
                <a:off x="3159484" y="1783728"/>
                <a:ext cx="89013" cy="6561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Text Box 22"/>
              <p:cNvSpPr txBox="1">
                <a:spLocks noChangeArrowheads="1"/>
              </p:cNvSpPr>
              <p:nvPr/>
            </p:nvSpPr>
            <p:spPr bwMode="auto">
              <a:xfrm>
                <a:off x="2070427" y="2071283"/>
                <a:ext cx="706677" cy="721478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baseline="0" dirty="0">
                    <a:solidFill>
                      <a:srgbClr val="000000"/>
                    </a:solidFill>
                  </a:rPr>
                  <a:t>≈</a:t>
                </a:r>
              </a:p>
            </p:txBody>
          </p:sp>
          <p:sp>
            <p:nvSpPr>
              <p:cNvPr id="44" name="Rectangle 26"/>
              <p:cNvSpPr>
                <a:spLocks noChangeArrowheads="1"/>
              </p:cNvSpPr>
              <p:nvPr/>
            </p:nvSpPr>
            <p:spPr bwMode="auto">
              <a:xfrm>
                <a:off x="4142545" y="2236303"/>
                <a:ext cx="96012" cy="673416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Rectangle 29"/>
              <p:cNvSpPr>
                <a:spLocks noChangeArrowheads="1"/>
              </p:cNvSpPr>
              <p:nvPr/>
            </p:nvSpPr>
            <p:spPr bwMode="auto">
              <a:xfrm rot="5400000">
                <a:off x="4481445" y="1783728"/>
                <a:ext cx="89013" cy="6561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6" name="Rectangle 26"/>
              <p:cNvSpPr>
                <a:spLocks noChangeArrowheads="1"/>
              </p:cNvSpPr>
              <p:nvPr/>
            </p:nvSpPr>
            <p:spPr bwMode="auto">
              <a:xfrm>
                <a:off x="5980721" y="2236303"/>
                <a:ext cx="96012" cy="673416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" name="Rectangle 29"/>
              <p:cNvSpPr>
                <a:spLocks noChangeArrowheads="1"/>
              </p:cNvSpPr>
              <p:nvPr/>
            </p:nvSpPr>
            <p:spPr bwMode="auto">
              <a:xfrm rot="5400000">
                <a:off x="6319621" y="1783728"/>
                <a:ext cx="89013" cy="6561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8" name="Text Box 32"/>
              <p:cNvSpPr txBox="1">
                <a:spLocks noChangeArrowheads="1"/>
              </p:cNvSpPr>
              <p:nvPr/>
            </p:nvSpPr>
            <p:spPr bwMode="auto">
              <a:xfrm>
                <a:off x="3508663" y="1948769"/>
                <a:ext cx="603645" cy="721478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b="0" baseline="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  <p:grpSp>
            <p:nvGrpSpPr>
              <p:cNvPr id="8" name="Group 93"/>
              <p:cNvGrpSpPr/>
              <p:nvPr/>
            </p:nvGrpSpPr>
            <p:grpSpPr bwMode="auto">
              <a:xfrm>
                <a:off x="960567" y="2060848"/>
                <a:ext cx="990600" cy="838200"/>
                <a:chOff x="1922351" y="3505200"/>
                <a:chExt cx="990600" cy="838200"/>
              </a:xfrm>
            </p:grpSpPr>
            <p:sp>
              <p:nvSpPr>
                <p:cNvPr id="60" name="Rectangle 59"/>
                <p:cNvSpPr/>
                <p:nvPr/>
              </p:nvSpPr>
              <p:spPr bwMode="auto">
                <a:xfrm>
                  <a:off x="1922351" y="3505200"/>
                  <a:ext cx="990600" cy="838200"/>
                </a:xfrm>
                <a:prstGeom prst="rect">
                  <a:avLst/>
                </a:prstGeom>
                <a:solidFill>
                  <a:srgbClr val="901A1E"/>
                </a:solidFill>
                <a:ln w="317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 bwMode="auto">
                <a:xfrm>
                  <a:off x="2074751" y="3657601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 bwMode="auto">
                <a:xfrm>
                  <a:off x="2351646" y="387096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 bwMode="auto">
                <a:xfrm>
                  <a:off x="2504046" y="365760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 bwMode="auto">
                <a:xfrm>
                  <a:off x="2504046" y="402336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5" name="Rectangle 64"/>
                <p:cNvSpPr/>
                <p:nvPr/>
              </p:nvSpPr>
              <p:spPr bwMode="auto">
                <a:xfrm>
                  <a:off x="2732646" y="417576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6" name="Rectangle 65"/>
                <p:cNvSpPr/>
                <p:nvPr/>
              </p:nvSpPr>
              <p:spPr bwMode="auto">
                <a:xfrm>
                  <a:off x="2138286" y="417576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7" name="Rectangle 66"/>
                <p:cNvSpPr/>
                <p:nvPr/>
              </p:nvSpPr>
              <p:spPr bwMode="auto">
                <a:xfrm>
                  <a:off x="2732646" y="388620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046846" y="396240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</p:grpSp>
        <p:sp>
          <p:nvSpPr>
            <p:cNvPr id="71" name="Text Box 32"/>
            <p:cNvSpPr txBox="1">
              <a:spLocks noChangeArrowheads="1"/>
            </p:cNvSpPr>
            <p:nvPr/>
          </p:nvSpPr>
          <p:spPr bwMode="auto">
            <a:xfrm>
              <a:off x="5171926" y="1513026"/>
              <a:ext cx="684803" cy="36933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+…+</a:t>
              </a:r>
            </a:p>
          </p:txBody>
        </p:sp>
        <p:sp>
          <p:nvSpPr>
            <p:cNvPr id="201" name="Text Box 14"/>
            <p:cNvSpPr txBox="1">
              <a:spLocks noChangeArrowheads="1"/>
            </p:cNvSpPr>
            <p:nvPr/>
          </p:nvSpPr>
          <p:spPr bwMode="auto">
            <a:xfrm>
              <a:off x="6300192" y="1556792"/>
              <a:ext cx="373820" cy="36933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</a:rPr>
                <a:t>=</a:t>
              </a:r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1176591" y="888975"/>
            <a:ext cx="2664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b="1" dirty="0">
                <a:solidFill>
                  <a:srgbClr val="002060"/>
                </a:solidFill>
              </a:rPr>
              <a:t>Matrix Factorizations</a:t>
            </a:r>
          </a:p>
        </p:txBody>
      </p:sp>
      <p:sp>
        <p:nvSpPr>
          <p:cNvPr id="251" name="Rectangle 250"/>
          <p:cNvSpPr/>
          <p:nvPr/>
        </p:nvSpPr>
        <p:spPr>
          <a:xfrm>
            <a:off x="1176591" y="1556792"/>
            <a:ext cx="2664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b="1" dirty="0">
                <a:solidFill>
                  <a:srgbClr val="002060"/>
                </a:solidFill>
              </a:rPr>
              <a:t>Matrix Completion</a:t>
            </a:r>
          </a:p>
        </p:txBody>
      </p:sp>
      <p:grpSp>
        <p:nvGrpSpPr>
          <p:cNvPr id="268" name="Group 267"/>
          <p:cNvGrpSpPr/>
          <p:nvPr/>
        </p:nvGrpSpPr>
        <p:grpSpPr>
          <a:xfrm>
            <a:off x="-36512" y="1916832"/>
            <a:ext cx="8784976" cy="2197993"/>
            <a:chOff x="-36512" y="1916832"/>
            <a:chExt cx="8784976" cy="2197993"/>
          </a:xfrm>
        </p:grpSpPr>
        <p:grpSp>
          <p:nvGrpSpPr>
            <p:cNvPr id="103" name="Group 102"/>
            <p:cNvGrpSpPr/>
            <p:nvPr/>
          </p:nvGrpSpPr>
          <p:grpSpPr>
            <a:xfrm>
              <a:off x="3779912" y="2708920"/>
              <a:ext cx="3819067" cy="1405905"/>
              <a:chOff x="3563888" y="2887191"/>
              <a:chExt cx="4107099" cy="1477913"/>
            </a:xfrm>
          </p:grpSpPr>
          <p:sp>
            <p:nvSpPr>
              <p:cNvPr id="73" name="AutoShape 5"/>
              <p:cNvSpPr>
                <a:spLocks noChangeArrowheads="1"/>
              </p:cNvSpPr>
              <p:nvPr/>
            </p:nvSpPr>
            <p:spPr bwMode="auto">
              <a:xfrm>
                <a:off x="3566532" y="2887191"/>
                <a:ext cx="604137" cy="640511"/>
              </a:xfrm>
              <a:prstGeom prst="cube">
                <a:avLst>
                  <a:gd name="adj" fmla="val 25000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800" b="0" baseline="0">
                  <a:solidFill>
                    <a:schemeClr val="tx1"/>
                  </a:solidFill>
                  <a:latin typeface="cmsy8" pitchFamily="34" charset="0"/>
                  <a:cs typeface="Arial" charset="0"/>
                </a:endParaRPr>
              </a:p>
            </p:txBody>
          </p:sp>
          <p:sp>
            <p:nvSpPr>
              <p:cNvPr id="74" name="Rectangle 6"/>
              <p:cNvSpPr>
                <a:spLocks noChangeArrowheads="1"/>
              </p:cNvSpPr>
              <p:nvPr/>
            </p:nvSpPr>
            <p:spPr bwMode="auto">
              <a:xfrm>
                <a:off x="4461266" y="3093926"/>
                <a:ext cx="51346" cy="389475"/>
              </a:xfrm>
              <a:prstGeom prst="rect">
                <a:avLst/>
              </a:prstGeom>
              <a:solidFill>
                <a:srgbClr val="000066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Rectangle 7"/>
              <p:cNvSpPr>
                <a:spLocks noChangeArrowheads="1"/>
              </p:cNvSpPr>
              <p:nvPr/>
            </p:nvSpPr>
            <p:spPr bwMode="auto">
              <a:xfrm rot="5400000">
                <a:off x="4702911" y="2945746"/>
                <a:ext cx="49838" cy="3277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D28C00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Text Box 8"/>
              <p:cNvSpPr txBox="1">
                <a:spLocks noChangeArrowheads="1"/>
              </p:cNvSpPr>
              <p:nvPr/>
            </p:nvSpPr>
            <p:spPr bwMode="auto">
              <a:xfrm>
                <a:off x="5077421" y="3014554"/>
                <a:ext cx="126727" cy="213196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endParaRPr lang="en-US" sz="1800" b="0" baseline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7" name="Rectangle 9"/>
              <p:cNvSpPr>
                <a:spLocks noChangeArrowheads="1"/>
              </p:cNvSpPr>
              <p:nvPr/>
            </p:nvSpPr>
            <p:spPr bwMode="auto">
              <a:xfrm>
                <a:off x="6176725" y="3093926"/>
                <a:ext cx="50254" cy="389475"/>
              </a:xfrm>
              <a:prstGeom prst="rect">
                <a:avLst/>
              </a:prstGeom>
              <a:solidFill>
                <a:srgbClr val="000066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Text Box 10"/>
              <p:cNvSpPr txBox="1">
                <a:spLocks noChangeArrowheads="1"/>
              </p:cNvSpPr>
              <p:nvPr/>
            </p:nvSpPr>
            <p:spPr bwMode="auto">
              <a:xfrm>
                <a:off x="5510747" y="2940716"/>
                <a:ext cx="600950" cy="306741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b="0" baseline="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+…+</a:t>
                </a:r>
              </a:p>
            </p:txBody>
          </p:sp>
          <p:sp>
            <p:nvSpPr>
              <p:cNvPr id="79" name="Rectangle 11"/>
              <p:cNvSpPr>
                <a:spLocks noChangeArrowheads="1"/>
              </p:cNvSpPr>
              <p:nvPr/>
            </p:nvSpPr>
            <p:spPr bwMode="auto">
              <a:xfrm rot="2700000">
                <a:off x="4587862" y="2755603"/>
                <a:ext cx="46147" cy="351776"/>
              </a:xfrm>
              <a:prstGeom prst="rect">
                <a:avLst/>
              </a:prstGeom>
              <a:solidFill>
                <a:srgbClr val="9B994D"/>
              </a:solidFill>
              <a:ln w="19050" cap="sq" algn="ctr">
                <a:solidFill>
                  <a:srgbClr val="9B994D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Rectangle 12"/>
              <p:cNvSpPr>
                <a:spLocks noChangeArrowheads="1"/>
              </p:cNvSpPr>
              <p:nvPr/>
            </p:nvSpPr>
            <p:spPr bwMode="auto">
              <a:xfrm rot="5400000">
                <a:off x="6474085" y="2944823"/>
                <a:ext cx="49838" cy="3277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D28C00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Rectangle 13"/>
              <p:cNvSpPr>
                <a:spLocks noChangeArrowheads="1"/>
              </p:cNvSpPr>
              <p:nvPr/>
            </p:nvSpPr>
            <p:spPr bwMode="auto">
              <a:xfrm rot="2700000">
                <a:off x="6359037" y="2754680"/>
                <a:ext cx="46147" cy="351776"/>
              </a:xfrm>
              <a:prstGeom prst="rect">
                <a:avLst/>
              </a:prstGeom>
              <a:solidFill>
                <a:srgbClr val="9B994D"/>
              </a:solidFill>
              <a:ln w="19050" cap="sq" algn="ctr">
                <a:solidFill>
                  <a:srgbClr val="9B994D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Text Box 14"/>
              <p:cNvSpPr txBox="1">
                <a:spLocks noChangeArrowheads="1"/>
              </p:cNvSpPr>
              <p:nvPr/>
            </p:nvSpPr>
            <p:spPr bwMode="auto">
              <a:xfrm>
                <a:off x="4135248" y="2940716"/>
                <a:ext cx="328046" cy="306741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0000"/>
                    </a:solidFill>
                  </a:rPr>
                  <a:t>≈</a:t>
                </a:r>
              </a:p>
            </p:txBody>
          </p:sp>
          <p:sp>
            <p:nvSpPr>
              <p:cNvPr id="90" name="Rectangle 9"/>
              <p:cNvSpPr>
                <a:spLocks noChangeArrowheads="1"/>
              </p:cNvSpPr>
              <p:nvPr/>
            </p:nvSpPr>
            <p:spPr bwMode="auto">
              <a:xfrm>
                <a:off x="5172461" y="3089484"/>
                <a:ext cx="50254" cy="389475"/>
              </a:xfrm>
              <a:prstGeom prst="rect">
                <a:avLst/>
              </a:prstGeom>
              <a:solidFill>
                <a:srgbClr val="000066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Rectangle 12"/>
              <p:cNvSpPr>
                <a:spLocks noChangeArrowheads="1"/>
              </p:cNvSpPr>
              <p:nvPr/>
            </p:nvSpPr>
            <p:spPr bwMode="auto">
              <a:xfrm rot="5400000">
                <a:off x="5399844" y="2940380"/>
                <a:ext cx="49838" cy="3277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D28C00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Rectangle 13"/>
              <p:cNvSpPr>
                <a:spLocks noChangeArrowheads="1"/>
              </p:cNvSpPr>
              <p:nvPr/>
            </p:nvSpPr>
            <p:spPr bwMode="auto">
              <a:xfrm rot="2700000">
                <a:off x="5284795" y="2750238"/>
                <a:ext cx="46147" cy="351776"/>
              </a:xfrm>
              <a:prstGeom prst="rect">
                <a:avLst/>
              </a:prstGeom>
              <a:solidFill>
                <a:srgbClr val="9B994D"/>
              </a:solidFill>
              <a:ln w="19050" cap="sq" algn="ctr">
                <a:solidFill>
                  <a:srgbClr val="9B994D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Text Box 32"/>
              <p:cNvSpPr txBox="1">
                <a:spLocks noChangeArrowheads="1"/>
              </p:cNvSpPr>
              <p:nvPr/>
            </p:nvSpPr>
            <p:spPr bwMode="auto">
              <a:xfrm>
                <a:off x="4866081" y="2940716"/>
                <a:ext cx="280218" cy="306741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b="0" baseline="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  <p:grpSp>
            <p:nvGrpSpPr>
              <p:cNvPr id="9" name="Group 168"/>
              <p:cNvGrpSpPr/>
              <p:nvPr/>
            </p:nvGrpSpPr>
            <p:grpSpPr>
              <a:xfrm>
                <a:off x="3563888" y="3743726"/>
                <a:ext cx="578707" cy="621378"/>
                <a:chOff x="717878" y="5275639"/>
                <a:chExt cx="1045065" cy="1105689"/>
              </a:xfrm>
            </p:grpSpPr>
            <p:sp>
              <p:nvSpPr>
                <p:cNvPr id="130" name="Cube 129"/>
                <p:cNvSpPr/>
                <p:nvPr/>
              </p:nvSpPr>
              <p:spPr bwMode="auto">
                <a:xfrm>
                  <a:off x="717878" y="5275639"/>
                  <a:ext cx="1045065" cy="1105689"/>
                </a:xfrm>
                <a:prstGeom prst="cube">
                  <a:avLst/>
                </a:prstGeom>
                <a:solidFill>
                  <a:srgbClr val="901A1E"/>
                </a:solidFill>
                <a:ln w="3175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31" name="Cube 130"/>
                <p:cNvSpPr/>
                <p:nvPr/>
              </p:nvSpPr>
              <p:spPr>
                <a:xfrm>
                  <a:off x="909157" y="5616692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" name="Cube 131"/>
                <p:cNvSpPr/>
                <p:nvPr/>
              </p:nvSpPr>
              <p:spPr>
                <a:xfrm>
                  <a:off x="1187471" y="5401298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" name="Cube 132"/>
                <p:cNvSpPr/>
                <p:nvPr/>
              </p:nvSpPr>
              <p:spPr>
                <a:xfrm>
                  <a:off x="1054305" y="5903884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4" name="Cube 133"/>
                <p:cNvSpPr/>
                <p:nvPr/>
              </p:nvSpPr>
              <p:spPr>
                <a:xfrm>
                  <a:off x="1229749" y="5688490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5" name="Cube 134"/>
                <p:cNvSpPr/>
                <p:nvPr/>
              </p:nvSpPr>
              <p:spPr>
                <a:xfrm>
                  <a:off x="1302323" y="6119278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6" name="Cube 135"/>
                <p:cNvSpPr/>
                <p:nvPr/>
              </p:nvSpPr>
              <p:spPr>
                <a:xfrm>
                  <a:off x="1489749" y="5903884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7" name="Cube 136"/>
                <p:cNvSpPr/>
                <p:nvPr/>
              </p:nvSpPr>
              <p:spPr>
                <a:xfrm>
                  <a:off x="1489749" y="5544894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8" name="Cube 137"/>
                <p:cNvSpPr/>
                <p:nvPr/>
              </p:nvSpPr>
              <p:spPr>
                <a:xfrm>
                  <a:off x="836583" y="6119278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9" name="Cube 138"/>
                <p:cNvSpPr/>
                <p:nvPr/>
              </p:nvSpPr>
              <p:spPr>
                <a:xfrm>
                  <a:off x="1012027" y="5329500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0" name="Cube 139"/>
                <p:cNvSpPr/>
                <p:nvPr/>
              </p:nvSpPr>
              <p:spPr>
                <a:xfrm>
                  <a:off x="1054305" y="6191076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1" name="Cube 140"/>
                <p:cNvSpPr/>
                <p:nvPr/>
              </p:nvSpPr>
              <p:spPr>
                <a:xfrm>
                  <a:off x="1302323" y="5903884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2" name="Cube 141"/>
                <p:cNvSpPr/>
                <p:nvPr/>
              </p:nvSpPr>
              <p:spPr>
                <a:xfrm>
                  <a:off x="794305" y="5832086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3" name="Cube 142"/>
                <p:cNvSpPr/>
                <p:nvPr/>
              </p:nvSpPr>
              <p:spPr>
                <a:xfrm>
                  <a:off x="1374897" y="5329500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169"/>
              <p:cNvGrpSpPr/>
              <p:nvPr/>
            </p:nvGrpSpPr>
            <p:grpSpPr>
              <a:xfrm>
                <a:off x="7022915" y="3671718"/>
                <a:ext cx="648072" cy="621792"/>
                <a:chOff x="717878" y="5275639"/>
                <a:chExt cx="1045065" cy="1105689"/>
              </a:xfrm>
            </p:grpSpPr>
            <p:sp>
              <p:nvSpPr>
                <p:cNvPr id="171" name="Cube 170"/>
                <p:cNvSpPr/>
                <p:nvPr/>
              </p:nvSpPr>
              <p:spPr bwMode="auto">
                <a:xfrm>
                  <a:off x="717878" y="5275639"/>
                  <a:ext cx="1045065" cy="1105689"/>
                </a:xfrm>
                <a:prstGeom prst="cube">
                  <a:avLst/>
                </a:prstGeom>
                <a:solidFill>
                  <a:srgbClr val="901A1E"/>
                </a:solidFill>
                <a:ln w="3175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72" name="Cube 171"/>
                <p:cNvSpPr/>
                <p:nvPr/>
              </p:nvSpPr>
              <p:spPr>
                <a:xfrm>
                  <a:off x="909157" y="5616692"/>
                  <a:ext cx="114852" cy="143597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3" name="Cube 172"/>
                <p:cNvSpPr/>
                <p:nvPr/>
              </p:nvSpPr>
              <p:spPr>
                <a:xfrm>
                  <a:off x="1187471" y="5401298"/>
                  <a:ext cx="114852" cy="143597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4" name="Cube 173"/>
                <p:cNvSpPr/>
                <p:nvPr/>
              </p:nvSpPr>
              <p:spPr>
                <a:xfrm>
                  <a:off x="1054305" y="5903884"/>
                  <a:ext cx="114852" cy="143597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5" name="Cube 174"/>
                <p:cNvSpPr/>
                <p:nvPr/>
              </p:nvSpPr>
              <p:spPr>
                <a:xfrm>
                  <a:off x="1229749" y="5688490"/>
                  <a:ext cx="114852" cy="143597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6" name="Cube 175"/>
                <p:cNvSpPr/>
                <p:nvPr/>
              </p:nvSpPr>
              <p:spPr>
                <a:xfrm>
                  <a:off x="1302323" y="6119278"/>
                  <a:ext cx="114852" cy="143597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Cube 176"/>
                <p:cNvSpPr/>
                <p:nvPr/>
              </p:nvSpPr>
              <p:spPr>
                <a:xfrm>
                  <a:off x="1489749" y="5903884"/>
                  <a:ext cx="114852" cy="143597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Cube 177"/>
                <p:cNvSpPr/>
                <p:nvPr/>
              </p:nvSpPr>
              <p:spPr>
                <a:xfrm>
                  <a:off x="1489749" y="5544894"/>
                  <a:ext cx="114852" cy="143597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Cube 178"/>
                <p:cNvSpPr/>
                <p:nvPr/>
              </p:nvSpPr>
              <p:spPr>
                <a:xfrm>
                  <a:off x="836583" y="6119278"/>
                  <a:ext cx="114852" cy="143597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Cube 179"/>
                <p:cNvSpPr/>
                <p:nvPr/>
              </p:nvSpPr>
              <p:spPr>
                <a:xfrm>
                  <a:off x="1012027" y="5329500"/>
                  <a:ext cx="114852" cy="143597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Cube 180"/>
                <p:cNvSpPr/>
                <p:nvPr/>
              </p:nvSpPr>
              <p:spPr>
                <a:xfrm>
                  <a:off x="1054305" y="6191076"/>
                  <a:ext cx="114852" cy="143597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Cube 181"/>
                <p:cNvSpPr/>
                <p:nvPr/>
              </p:nvSpPr>
              <p:spPr>
                <a:xfrm>
                  <a:off x="1302323" y="5903884"/>
                  <a:ext cx="114852" cy="143597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Cube 182"/>
                <p:cNvSpPr/>
                <p:nvPr/>
              </p:nvSpPr>
              <p:spPr>
                <a:xfrm>
                  <a:off x="794305" y="5832086"/>
                  <a:ext cx="114852" cy="143597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Cube 183"/>
                <p:cNvSpPr/>
                <p:nvPr/>
              </p:nvSpPr>
              <p:spPr>
                <a:xfrm>
                  <a:off x="1374897" y="5329500"/>
                  <a:ext cx="114852" cy="143597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87" name="Rectangle 6"/>
              <p:cNvSpPr>
                <a:spLocks noChangeArrowheads="1"/>
              </p:cNvSpPr>
              <p:nvPr/>
            </p:nvSpPr>
            <p:spPr bwMode="auto">
              <a:xfrm>
                <a:off x="4468613" y="3858307"/>
                <a:ext cx="51346" cy="389475"/>
              </a:xfrm>
              <a:prstGeom prst="rect">
                <a:avLst/>
              </a:prstGeom>
              <a:solidFill>
                <a:srgbClr val="000066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8" name="Rectangle 7"/>
              <p:cNvSpPr>
                <a:spLocks noChangeArrowheads="1"/>
              </p:cNvSpPr>
              <p:nvPr/>
            </p:nvSpPr>
            <p:spPr bwMode="auto">
              <a:xfrm rot="5400000">
                <a:off x="4710258" y="3710127"/>
                <a:ext cx="49838" cy="3277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D28C00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9" name="Text Box 8"/>
              <p:cNvSpPr txBox="1">
                <a:spLocks noChangeArrowheads="1"/>
              </p:cNvSpPr>
              <p:nvPr/>
            </p:nvSpPr>
            <p:spPr bwMode="auto">
              <a:xfrm>
                <a:off x="5084768" y="3778935"/>
                <a:ext cx="126727" cy="213196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endParaRPr lang="en-US" sz="1800" b="0" baseline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90" name="Rectangle 9"/>
              <p:cNvSpPr>
                <a:spLocks noChangeArrowheads="1"/>
              </p:cNvSpPr>
              <p:nvPr/>
            </p:nvSpPr>
            <p:spPr bwMode="auto">
              <a:xfrm>
                <a:off x="6274246" y="3858307"/>
                <a:ext cx="50254" cy="389475"/>
              </a:xfrm>
              <a:prstGeom prst="rect">
                <a:avLst/>
              </a:prstGeom>
              <a:solidFill>
                <a:srgbClr val="000066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1" name="Text Box 10"/>
              <p:cNvSpPr txBox="1">
                <a:spLocks noChangeArrowheads="1"/>
              </p:cNvSpPr>
              <p:nvPr/>
            </p:nvSpPr>
            <p:spPr bwMode="auto">
              <a:xfrm>
                <a:off x="5582755" y="3705097"/>
                <a:ext cx="600950" cy="306741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b="0" baseline="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+…+</a:t>
                </a:r>
              </a:p>
            </p:txBody>
          </p:sp>
          <p:sp>
            <p:nvSpPr>
              <p:cNvPr id="192" name="Rectangle 11"/>
              <p:cNvSpPr>
                <a:spLocks noChangeArrowheads="1"/>
              </p:cNvSpPr>
              <p:nvPr/>
            </p:nvSpPr>
            <p:spPr bwMode="auto">
              <a:xfrm rot="2700000">
                <a:off x="4595209" y="3519984"/>
                <a:ext cx="46147" cy="351776"/>
              </a:xfrm>
              <a:prstGeom prst="rect">
                <a:avLst/>
              </a:prstGeom>
              <a:solidFill>
                <a:srgbClr val="9B994D"/>
              </a:solidFill>
              <a:ln w="19050" cap="sq" algn="ctr">
                <a:solidFill>
                  <a:srgbClr val="9B994D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3" name="Rectangle 12"/>
              <p:cNvSpPr>
                <a:spLocks noChangeArrowheads="1"/>
              </p:cNvSpPr>
              <p:nvPr/>
            </p:nvSpPr>
            <p:spPr bwMode="auto">
              <a:xfrm rot="5400000">
                <a:off x="6571606" y="3709204"/>
                <a:ext cx="49838" cy="3277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D28C00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4" name="Rectangle 13"/>
              <p:cNvSpPr>
                <a:spLocks noChangeArrowheads="1"/>
              </p:cNvSpPr>
              <p:nvPr/>
            </p:nvSpPr>
            <p:spPr bwMode="auto">
              <a:xfrm rot="2700000">
                <a:off x="6456558" y="3519061"/>
                <a:ext cx="46147" cy="351776"/>
              </a:xfrm>
              <a:prstGeom prst="rect">
                <a:avLst/>
              </a:prstGeom>
              <a:solidFill>
                <a:srgbClr val="9B994D"/>
              </a:solidFill>
              <a:ln w="19050" cap="sq" algn="ctr">
                <a:solidFill>
                  <a:srgbClr val="9B994D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5" name="Text Box 14"/>
              <p:cNvSpPr txBox="1">
                <a:spLocks noChangeArrowheads="1"/>
              </p:cNvSpPr>
              <p:nvPr/>
            </p:nvSpPr>
            <p:spPr bwMode="auto">
              <a:xfrm>
                <a:off x="4142595" y="3705097"/>
                <a:ext cx="328046" cy="306741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0000"/>
                    </a:solidFill>
                  </a:rPr>
                  <a:t>≈</a:t>
                </a:r>
              </a:p>
            </p:txBody>
          </p:sp>
          <p:sp>
            <p:nvSpPr>
              <p:cNvPr id="196" name="Rectangle 9"/>
              <p:cNvSpPr>
                <a:spLocks noChangeArrowheads="1"/>
              </p:cNvSpPr>
              <p:nvPr/>
            </p:nvSpPr>
            <p:spPr bwMode="auto">
              <a:xfrm>
                <a:off x="5172461" y="3853865"/>
                <a:ext cx="50254" cy="389475"/>
              </a:xfrm>
              <a:prstGeom prst="rect">
                <a:avLst/>
              </a:prstGeom>
              <a:solidFill>
                <a:srgbClr val="000066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7" name="Rectangle 12"/>
              <p:cNvSpPr>
                <a:spLocks noChangeArrowheads="1"/>
              </p:cNvSpPr>
              <p:nvPr/>
            </p:nvSpPr>
            <p:spPr bwMode="auto">
              <a:xfrm rot="5400000">
                <a:off x="5407191" y="3704761"/>
                <a:ext cx="49838" cy="3277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D28C00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8" name="Rectangle 13"/>
              <p:cNvSpPr>
                <a:spLocks noChangeArrowheads="1"/>
              </p:cNvSpPr>
              <p:nvPr/>
            </p:nvSpPr>
            <p:spPr bwMode="auto">
              <a:xfrm rot="2700000">
                <a:off x="5292142" y="3514619"/>
                <a:ext cx="46147" cy="351776"/>
              </a:xfrm>
              <a:prstGeom prst="rect">
                <a:avLst/>
              </a:prstGeom>
              <a:solidFill>
                <a:srgbClr val="9B994D"/>
              </a:solidFill>
              <a:ln w="19050" cap="sq" algn="ctr">
                <a:solidFill>
                  <a:srgbClr val="9B994D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9" name="Text Box 32"/>
              <p:cNvSpPr txBox="1">
                <a:spLocks noChangeArrowheads="1"/>
              </p:cNvSpPr>
              <p:nvPr/>
            </p:nvSpPr>
            <p:spPr bwMode="auto">
              <a:xfrm>
                <a:off x="4873428" y="3705097"/>
                <a:ext cx="280218" cy="306741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b="0" baseline="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  <p:sp>
            <p:nvSpPr>
              <p:cNvPr id="200" name="Text Box 14"/>
              <p:cNvSpPr txBox="1">
                <a:spLocks noChangeArrowheads="1"/>
              </p:cNvSpPr>
              <p:nvPr/>
            </p:nvSpPr>
            <p:spPr bwMode="auto">
              <a:xfrm>
                <a:off x="6662875" y="3725017"/>
                <a:ext cx="373820" cy="369332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0000"/>
                    </a:solidFill>
                  </a:rPr>
                  <a:t>=</a:t>
                </a:r>
              </a:p>
            </p:txBody>
          </p:sp>
        </p:grpSp>
        <p:sp>
          <p:nvSpPr>
            <p:cNvPr id="104" name="Title 1"/>
            <p:cNvSpPr txBox="1">
              <a:spLocks/>
            </p:cNvSpPr>
            <p:nvPr/>
          </p:nvSpPr>
          <p:spPr bwMode="auto">
            <a:xfrm>
              <a:off x="-36512" y="1916832"/>
              <a:ext cx="8784976" cy="576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ＭＳ Ｐゴシック" pitchFamily="-65" charset="-128"/>
                  <a:cs typeface="+mj-cs"/>
                </a:rPr>
                <a:t>  Data sets</a:t>
              </a:r>
              <a:r>
                <a:rPr kumimoji="0" lang="en-US" sz="1600" b="1" i="0" u="none" strike="noStrike" kern="0" cap="none" spc="0" normalizeH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ＭＳ Ｐゴシック" pitchFamily="-65" charset="-128"/>
                  <a:cs typeface="+mj-cs"/>
                </a:rPr>
                <a:t> are often multi-way: Tensor Factorizations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endParaRPr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1259632" y="2780928"/>
              <a:ext cx="266429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400" b="1" dirty="0">
                  <a:solidFill>
                    <a:srgbClr val="002060"/>
                  </a:solidFill>
                </a:rPr>
                <a:t>Tensor Factorizations</a:t>
              </a:r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1259632" y="3481263"/>
              <a:ext cx="266429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400" b="1" dirty="0">
                  <a:solidFill>
                    <a:srgbClr val="002060"/>
                  </a:solidFill>
                </a:rPr>
                <a:t>Tensor Completion</a:t>
              </a:r>
            </a:p>
          </p:txBody>
        </p:sp>
      </p:grpSp>
      <p:sp>
        <p:nvSpPr>
          <p:cNvPr id="264" name="Rectangle 263"/>
          <p:cNvSpPr/>
          <p:nvPr/>
        </p:nvSpPr>
        <p:spPr>
          <a:xfrm>
            <a:off x="7812359" y="5949280"/>
            <a:ext cx="1267209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AB161EF-2785-440A-9B57-92ADCF77D3E4}"/>
              </a:ext>
            </a:extLst>
          </p:cNvPr>
          <p:cNvSpPr/>
          <p:nvPr/>
        </p:nvSpPr>
        <p:spPr bwMode="auto">
          <a:xfrm>
            <a:off x="7380312" y="1584772"/>
            <a:ext cx="45786" cy="440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0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-2500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232D9EF-08C7-43D5-AC09-88EE2E28CFD9}"/>
              </a:ext>
            </a:extLst>
          </p:cNvPr>
          <p:cNvGrpSpPr/>
          <p:nvPr/>
        </p:nvGrpSpPr>
        <p:grpSpPr>
          <a:xfrm>
            <a:off x="-36512" y="3933056"/>
            <a:ext cx="8784976" cy="2784936"/>
            <a:chOff x="-36512" y="3933056"/>
            <a:chExt cx="8784976" cy="2784936"/>
          </a:xfrm>
        </p:grpSpPr>
        <p:grpSp>
          <p:nvGrpSpPr>
            <p:cNvPr id="269" name="Group 268"/>
            <p:cNvGrpSpPr/>
            <p:nvPr/>
          </p:nvGrpSpPr>
          <p:grpSpPr>
            <a:xfrm>
              <a:off x="-36512" y="3933056"/>
              <a:ext cx="8784976" cy="2784936"/>
              <a:chOff x="-36512" y="3668400"/>
              <a:chExt cx="8784976" cy="2784936"/>
            </a:xfrm>
          </p:grpSpPr>
          <p:sp>
            <p:nvSpPr>
              <p:cNvPr id="105" name="Title 1"/>
              <p:cNvSpPr txBox="1">
                <a:spLocks/>
              </p:cNvSpPr>
              <p:nvPr/>
            </p:nvSpPr>
            <p:spPr bwMode="auto">
              <a:xfrm>
                <a:off x="-36512" y="3668400"/>
                <a:ext cx="8784976" cy="5762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anchor="b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lt"/>
                    <a:ea typeface="ＭＳ Ｐゴシック" pitchFamily="-65" charset="-128"/>
                    <a:cs typeface="+mj-cs"/>
                  </a:rPr>
                  <a:t>  Data sets often </a:t>
                </a:r>
                <a:r>
                  <a:rPr kumimoji="0" lang="en-US" sz="1600" b="1" i="0" u="none" strike="noStrike" kern="0" cap="none" spc="0" normalizeH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lt"/>
                    <a:ea typeface="ＭＳ Ｐゴシック" pitchFamily="-65" charset="-128"/>
                    <a:cs typeface="+mj-cs"/>
                  </a:rPr>
                  <a:t>come from multiple sources: Data Fusion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ＭＳ Ｐゴシック" pitchFamily="-65" charset="-128"/>
                  <a:cs typeface="+mj-cs"/>
                </a:endParaRPr>
              </a:p>
            </p:txBody>
          </p:sp>
          <p:grpSp>
            <p:nvGrpSpPr>
              <p:cNvPr id="265" name="Group 264"/>
              <p:cNvGrpSpPr/>
              <p:nvPr/>
            </p:nvGrpSpPr>
            <p:grpSpPr>
              <a:xfrm>
                <a:off x="4211960" y="4732266"/>
                <a:ext cx="1176131" cy="557372"/>
                <a:chOff x="3779912" y="4653136"/>
                <a:chExt cx="1512168" cy="681232"/>
              </a:xfrm>
            </p:grpSpPr>
            <p:sp>
              <p:nvSpPr>
                <p:cNvPr id="124" name="Rectangle 123"/>
                <p:cNvSpPr/>
                <p:nvPr/>
              </p:nvSpPr>
              <p:spPr bwMode="auto">
                <a:xfrm>
                  <a:off x="4636337" y="4653136"/>
                  <a:ext cx="655743" cy="681232"/>
                </a:xfrm>
                <a:prstGeom prst="rect">
                  <a:avLst/>
                </a:prstGeom>
                <a:solidFill>
                  <a:srgbClr val="901A1E"/>
                </a:solidFill>
                <a:ln>
                  <a:solidFill>
                    <a:srgbClr val="7C4218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 bwMode="auto">
                <a:xfrm>
                  <a:off x="3779912" y="4653136"/>
                  <a:ext cx="655743" cy="681232"/>
                </a:xfrm>
                <a:prstGeom prst="rect">
                  <a:avLst/>
                </a:prstGeom>
                <a:solidFill>
                  <a:srgbClr val="595E48"/>
                </a:solidFill>
                <a:ln>
                  <a:solidFill>
                    <a:srgbClr val="7C4218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26" name="Picture 125" descr="txp_fig"/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1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tretch>
                  <a:fillRect/>
                </a:stretch>
              </p:blipFill>
              <p:spPr bwMode="auto">
                <a:xfrm>
                  <a:off x="4907960" y="4896752"/>
                  <a:ext cx="170014" cy="133958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127" name="Picture 126" descr="txp_fig"/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1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tretch>
                  <a:fillRect/>
                </a:stretch>
              </p:blipFill>
              <p:spPr bwMode="auto">
                <a:xfrm>
                  <a:off x="4038110" y="4896752"/>
                  <a:ext cx="170014" cy="133958"/>
                </a:xfrm>
                <a:prstGeom prst="rect">
                  <a:avLst/>
                </a:prstGeom>
                <a:noFill/>
                <a:ln/>
                <a:effectLst/>
              </p:spPr>
            </p:pic>
          </p:grpSp>
          <p:grpSp>
            <p:nvGrpSpPr>
              <p:cNvPr id="128" name="Group 34"/>
              <p:cNvGrpSpPr/>
              <p:nvPr/>
            </p:nvGrpSpPr>
            <p:grpSpPr>
              <a:xfrm>
                <a:off x="6265234" y="4687884"/>
                <a:ext cx="1203320" cy="829348"/>
                <a:chOff x="3017911" y="3455271"/>
                <a:chExt cx="2274169" cy="1485378"/>
              </a:xfrm>
            </p:grpSpPr>
            <p:sp>
              <p:nvSpPr>
                <p:cNvPr id="129" name="Rectangle 128"/>
                <p:cNvSpPr/>
                <p:nvPr/>
              </p:nvSpPr>
              <p:spPr bwMode="auto">
                <a:xfrm>
                  <a:off x="4409924" y="3455271"/>
                  <a:ext cx="882156" cy="969264"/>
                </a:xfrm>
                <a:prstGeom prst="rect">
                  <a:avLst/>
                </a:prstGeom>
                <a:solidFill>
                  <a:srgbClr val="901A1E"/>
                </a:solidFill>
                <a:ln>
                  <a:solidFill>
                    <a:srgbClr val="7C4218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4" name="Rectangle 143"/>
                <p:cNvSpPr/>
                <p:nvPr/>
              </p:nvSpPr>
              <p:spPr bwMode="auto">
                <a:xfrm>
                  <a:off x="3521967" y="3455271"/>
                  <a:ext cx="882156" cy="969264"/>
                </a:xfrm>
                <a:prstGeom prst="rect">
                  <a:avLst/>
                </a:prstGeom>
                <a:solidFill>
                  <a:srgbClr val="595E48"/>
                </a:solidFill>
                <a:ln>
                  <a:solidFill>
                    <a:srgbClr val="7C4218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5" name="Rectangle 144"/>
                <p:cNvSpPr/>
                <p:nvPr/>
              </p:nvSpPr>
              <p:spPr>
                <a:xfrm>
                  <a:off x="4188099" y="3527279"/>
                  <a:ext cx="125956" cy="11772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3900067" y="3527279"/>
                  <a:ext cx="125956" cy="11772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3612035" y="3743303"/>
                  <a:ext cx="125956" cy="11772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4188099" y="3985616"/>
                  <a:ext cx="125956" cy="11772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4188099" y="3769592"/>
                  <a:ext cx="125956" cy="11772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Rectangle 149"/>
                <p:cNvSpPr/>
                <p:nvPr/>
              </p:nvSpPr>
              <p:spPr>
                <a:xfrm>
                  <a:off x="3612035" y="3527279"/>
                  <a:ext cx="125956" cy="11772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3638324" y="3985616"/>
                  <a:ext cx="125956" cy="11772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52" name="Picture 151" descr="txp_fig"/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tretch>
                  <a:fillRect/>
                </a:stretch>
              </p:blipFill>
              <p:spPr bwMode="auto">
                <a:xfrm>
                  <a:off x="4775332" y="3801890"/>
                  <a:ext cx="228716" cy="190597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153" name="Picture 152" descr="txp_fig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tretch>
                  <a:fillRect/>
                </a:stretch>
              </p:blipFill>
              <p:spPr bwMode="auto">
                <a:xfrm>
                  <a:off x="3869315" y="3801890"/>
                  <a:ext cx="228716" cy="190597"/>
                </a:xfrm>
                <a:prstGeom prst="rect">
                  <a:avLst/>
                </a:prstGeom>
                <a:noFill/>
                <a:ln/>
                <a:effectLst/>
              </p:spPr>
            </p:pic>
            <p:sp>
              <p:nvSpPr>
                <p:cNvPr id="154" name="Rectangle 153"/>
                <p:cNvSpPr/>
                <p:nvPr/>
              </p:nvSpPr>
              <p:spPr>
                <a:xfrm>
                  <a:off x="4188099" y="4208511"/>
                  <a:ext cx="125956" cy="11772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Rectangle 154"/>
                <p:cNvSpPr/>
                <p:nvPr/>
              </p:nvSpPr>
              <p:spPr>
                <a:xfrm>
                  <a:off x="3612035" y="4234800"/>
                  <a:ext cx="125956" cy="11772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3882007" y="4208511"/>
                  <a:ext cx="125956" cy="11772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Cube 156"/>
                <p:cNvSpPr/>
                <p:nvPr/>
              </p:nvSpPr>
              <p:spPr>
                <a:xfrm>
                  <a:off x="3017911" y="4436593"/>
                  <a:ext cx="1440160" cy="504056"/>
                </a:xfrm>
                <a:prstGeom prst="cube">
                  <a:avLst>
                    <a:gd name="adj" fmla="val 98035"/>
                  </a:avLst>
                </a:prstGeom>
                <a:solidFill>
                  <a:srgbClr val="DAA600"/>
                </a:solidFill>
                <a:ln>
                  <a:solidFill>
                    <a:srgbClr val="DAA6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58" name="Picture 157" descr="txp_fig"/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6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3752588" y="4580609"/>
                  <a:ext cx="116779" cy="145974"/>
                </a:xfrm>
                <a:prstGeom prst="rect">
                  <a:avLst/>
                </a:prstGeom>
                <a:noFill/>
                <a:ln/>
                <a:effectLst/>
              </p:spPr>
            </p:pic>
          </p:grpSp>
          <p:sp>
            <p:nvSpPr>
              <p:cNvPr id="254" name="Rectangle 253"/>
              <p:cNvSpPr/>
              <p:nvPr/>
            </p:nvSpPr>
            <p:spPr>
              <a:xfrm>
                <a:off x="611560" y="4849415"/>
                <a:ext cx="338437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1400" b="1" dirty="0">
                    <a:solidFill>
                      <a:srgbClr val="002060"/>
                    </a:solidFill>
                  </a:rPr>
                  <a:t>Coupled Matrix Factorizations</a:t>
                </a:r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611560" y="5805264"/>
                <a:ext cx="338437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1400" b="1" dirty="0">
                    <a:solidFill>
                      <a:srgbClr val="002060"/>
                    </a:solidFill>
                  </a:rPr>
                  <a:t>Coupled Tensor Factorizations</a:t>
                </a:r>
              </a:p>
            </p:txBody>
          </p:sp>
          <p:grpSp>
            <p:nvGrpSpPr>
              <p:cNvPr id="267" name="Group 266"/>
              <p:cNvGrpSpPr/>
              <p:nvPr/>
            </p:nvGrpSpPr>
            <p:grpSpPr>
              <a:xfrm>
                <a:off x="3995936" y="5661249"/>
                <a:ext cx="1680187" cy="765904"/>
                <a:chOff x="3635896" y="5589240"/>
                <a:chExt cx="2160240" cy="936105"/>
              </a:xfrm>
            </p:grpSpPr>
            <p:sp>
              <p:nvSpPr>
                <p:cNvPr id="258" name="Cube 257"/>
                <p:cNvSpPr/>
                <p:nvPr/>
              </p:nvSpPr>
              <p:spPr bwMode="auto">
                <a:xfrm>
                  <a:off x="5045971" y="5589240"/>
                  <a:ext cx="750165" cy="756916"/>
                </a:xfrm>
                <a:prstGeom prst="cube">
                  <a:avLst/>
                </a:prstGeom>
                <a:solidFill>
                  <a:srgbClr val="DAA600"/>
                </a:solidFill>
                <a:ln>
                  <a:solidFill>
                    <a:srgbClr val="DAA6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Cube 259"/>
                <p:cNvSpPr/>
                <p:nvPr/>
              </p:nvSpPr>
              <p:spPr bwMode="auto">
                <a:xfrm>
                  <a:off x="4234590" y="5771704"/>
                  <a:ext cx="807514" cy="753636"/>
                </a:xfrm>
                <a:prstGeom prst="cube">
                  <a:avLst/>
                </a:prstGeom>
                <a:solidFill>
                  <a:srgbClr val="595E48"/>
                </a:solidFill>
                <a:ln>
                  <a:solidFill>
                    <a:srgbClr val="595E48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Rectangle 260"/>
                <p:cNvSpPr/>
                <p:nvPr/>
              </p:nvSpPr>
              <p:spPr bwMode="auto">
                <a:xfrm>
                  <a:off x="3635896" y="5966615"/>
                  <a:ext cx="588696" cy="558730"/>
                </a:xfrm>
                <a:prstGeom prst="rect">
                  <a:avLst/>
                </a:prstGeom>
                <a:solidFill>
                  <a:srgbClr val="901A1E"/>
                </a:solidFill>
                <a:ln>
                  <a:solidFill>
                    <a:srgbClr val="7C4218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62" name="Picture 261" descr="txp_fig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tretch>
                  <a:fillRect/>
                </a:stretch>
              </p:blipFill>
              <p:spPr bwMode="auto">
                <a:xfrm>
                  <a:off x="3897743" y="6197468"/>
                  <a:ext cx="181378" cy="147347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263" name="Picture 262" descr="txp_fig"/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tretch>
                  <a:fillRect/>
                </a:stretch>
              </p:blipFill>
              <p:spPr bwMode="auto">
                <a:xfrm>
                  <a:off x="4475992" y="6136645"/>
                  <a:ext cx="173010" cy="150515"/>
                </a:xfrm>
                <a:prstGeom prst="rect">
                  <a:avLst/>
                </a:prstGeom>
                <a:noFill/>
                <a:ln/>
                <a:effectLst/>
              </p:spPr>
            </p:pic>
          </p:grpSp>
          <p:grpSp>
            <p:nvGrpSpPr>
              <p:cNvPr id="219" name="Group 156"/>
              <p:cNvGrpSpPr/>
              <p:nvPr/>
            </p:nvGrpSpPr>
            <p:grpSpPr>
              <a:xfrm>
                <a:off x="6300192" y="5805264"/>
                <a:ext cx="1512168" cy="648072"/>
                <a:chOff x="4686383" y="620688"/>
                <a:chExt cx="4179789" cy="1489307"/>
              </a:xfrm>
            </p:grpSpPr>
            <p:sp>
              <p:nvSpPr>
                <p:cNvPr id="220" name="Cube 219"/>
                <p:cNvSpPr/>
                <p:nvPr/>
              </p:nvSpPr>
              <p:spPr bwMode="auto">
                <a:xfrm>
                  <a:off x="5940152" y="620688"/>
                  <a:ext cx="1678424" cy="1477738"/>
                </a:xfrm>
                <a:prstGeom prst="cube">
                  <a:avLst/>
                </a:prstGeom>
                <a:solidFill>
                  <a:srgbClr val="595E48"/>
                </a:solidFill>
                <a:ln>
                  <a:solidFill>
                    <a:srgbClr val="595E48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00" b="1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1" name="Picture 11" descr="txp_fig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1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rcRect/>
                <a:stretch>
                  <a:fillRect/>
                </a:stretch>
              </p:blipFill>
              <p:spPr bwMode="auto">
                <a:xfrm>
                  <a:off x="6474331" y="1414790"/>
                  <a:ext cx="286248" cy="2486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222" name="Group 66"/>
                <p:cNvGrpSpPr/>
                <p:nvPr/>
              </p:nvGrpSpPr>
              <p:grpSpPr>
                <a:xfrm>
                  <a:off x="6042664" y="700681"/>
                  <a:ext cx="1510248" cy="1336462"/>
                  <a:chOff x="1711980" y="1860308"/>
                  <a:chExt cx="1510248" cy="1336462"/>
                </a:xfrm>
              </p:grpSpPr>
              <p:sp>
                <p:nvSpPr>
                  <p:cNvPr id="227" name="Cube 226"/>
                  <p:cNvSpPr/>
                  <p:nvPr/>
                </p:nvSpPr>
                <p:spPr bwMode="auto">
                  <a:xfrm>
                    <a:off x="2171621" y="1860308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28" name="Cube 227"/>
                  <p:cNvSpPr/>
                  <p:nvPr/>
                </p:nvSpPr>
                <p:spPr bwMode="auto">
                  <a:xfrm>
                    <a:off x="2499936" y="1860308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29" name="Cube 228"/>
                  <p:cNvSpPr/>
                  <p:nvPr/>
                </p:nvSpPr>
                <p:spPr bwMode="auto">
                  <a:xfrm>
                    <a:off x="2893914" y="1860308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30" name="Cube 229"/>
                  <p:cNvSpPr/>
                  <p:nvPr/>
                </p:nvSpPr>
                <p:spPr bwMode="auto">
                  <a:xfrm>
                    <a:off x="1874747" y="1971095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31" name="Cube 230"/>
                  <p:cNvSpPr/>
                  <p:nvPr/>
                </p:nvSpPr>
                <p:spPr bwMode="auto">
                  <a:xfrm>
                    <a:off x="2302947" y="1982875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32" name="Cube 231"/>
                  <p:cNvSpPr/>
                  <p:nvPr/>
                </p:nvSpPr>
                <p:spPr bwMode="auto">
                  <a:xfrm>
                    <a:off x="2696925" y="1982875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33" name="Cube 232"/>
                  <p:cNvSpPr/>
                  <p:nvPr/>
                </p:nvSpPr>
                <p:spPr bwMode="auto">
                  <a:xfrm>
                    <a:off x="1711980" y="2228010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34" name="Cube 233"/>
                  <p:cNvSpPr/>
                  <p:nvPr/>
                </p:nvSpPr>
                <p:spPr bwMode="auto">
                  <a:xfrm>
                    <a:off x="2040295" y="2228010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35" name="Cube 234"/>
                  <p:cNvSpPr/>
                  <p:nvPr/>
                </p:nvSpPr>
                <p:spPr bwMode="auto">
                  <a:xfrm>
                    <a:off x="2368610" y="2228010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36" name="Cube 235"/>
                  <p:cNvSpPr/>
                  <p:nvPr/>
                </p:nvSpPr>
                <p:spPr bwMode="auto">
                  <a:xfrm>
                    <a:off x="2696925" y="2228010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37" name="Cube 236"/>
                  <p:cNvSpPr/>
                  <p:nvPr/>
                </p:nvSpPr>
                <p:spPr bwMode="auto">
                  <a:xfrm>
                    <a:off x="1711980" y="2534428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38" name="Cube 237"/>
                  <p:cNvSpPr/>
                  <p:nvPr/>
                </p:nvSpPr>
                <p:spPr bwMode="auto">
                  <a:xfrm>
                    <a:off x="2631262" y="2534428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39" name="Cube 238"/>
                  <p:cNvSpPr/>
                  <p:nvPr/>
                </p:nvSpPr>
                <p:spPr bwMode="auto">
                  <a:xfrm>
                    <a:off x="1874747" y="2840847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40" name="Cube 239"/>
                  <p:cNvSpPr/>
                  <p:nvPr/>
                </p:nvSpPr>
                <p:spPr bwMode="auto">
                  <a:xfrm>
                    <a:off x="2696925" y="2840847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41" name="Cube 240"/>
                  <p:cNvSpPr/>
                  <p:nvPr/>
                </p:nvSpPr>
                <p:spPr bwMode="auto">
                  <a:xfrm>
                    <a:off x="1711980" y="3085982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42" name="Cube 241"/>
                  <p:cNvSpPr/>
                  <p:nvPr/>
                </p:nvSpPr>
                <p:spPr bwMode="auto">
                  <a:xfrm>
                    <a:off x="2071736" y="3012918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43" name="Cube 242"/>
                  <p:cNvSpPr/>
                  <p:nvPr/>
                </p:nvSpPr>
                <p:spPr bwMode="auto">
                  <a:xfrm>
                    <a:off x="2368610" y="2951635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44" name="Cube 243"/>
                  <p:cNvSpPr/>
                  <p:nvPr/>
                </p:nvSpPr>
                <p:spPr bwMode="auto">
                  <a:xfrm>
                    <a:off x="2631262" y="3085982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45" name="Cube 244"/>
                  <p:cNvSpPr/>
                  <p:nvPr/>
                </p:nvSpPr>
                <p:spPr bwMode="auto">
                  <a:xfrm>
                    <a:off x="2991017" y="2767783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46" name="Cube 245"/>
                  <p:cNvSpPr/>
                  <p:nvPr/>
                </p:nvSpPr>
                <p:spPr bwMode="auto">
                  <a:xfrm>
                    <a:off x="3122343" y="2522649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47" name="Cube 246"/>
                  <p:cNvSpPr/>
                  <p:nvPr/>
                </p:nvSpPr>
                <p:spPr bwMode="auto">
                  <a:xfrm>
                    <a:off x="2991017" y="2400081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48" name="Cube 247"/>
                  <p:cNvSpPr/>
                  <p:nvPr/>
                </p:nvSpPr>
                <p:spPr bwMode="auto">
                  <a:xfrm>
                    <a:off x="3090902" y="2154946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223" name="Rectangle 222"/>
                <p:cNvSpPr/>
                <p:nvPr/>
              </p:nvSpPr>
              <p:spPr bwMode="auto">
                <a:xfrm>
                  <a:off x="4686383" y="995319"/>
                  <a:ext cx="1224955" cy="1095109"/>
                </a:xfrm>
                <a:prstGeom prst="rect">
                  <a:avLst/>
                </a:prstGeom>
                <a:solidFill>
                  <a:srgbClr val="901A1E"/>
                </a:solidFill>
                <a:ln>
                  <a:solidFill>
                    <a:srgbClr val="7C4218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Parallelogram 223"/>
                <p:cNvSpPr/>
                <p:nvPr/>
              </p:nvSpPr>
              <p:spPr bwMode="auto">
                <a:xfrm>
                  <a:off x="7224598" y="1730724"/>
                  <a:ext cx="1641574" cy="379271"/>
                </a:xfrm>
                <a:prstGeom prst="parallelogram">
                  <a:avLst>
                    <a:gd name="adj" fmla="val 100683"/>
                  </a:avLst>
                </a:prstGeom>
                <a:solidFill>
                  <a:srgbClr val="DAA600"/>
                </a:solidFill>
                <a:ln w="25400">
                  <a:solidFill>
                    <a:srgbClr val="DAA6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4400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pic>
              <p:nvPicPr>
                <p:cNvPr id="225" name="Picture 29" descr="txp_fig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9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7946890" y="1863956"/>
                  <a:ext cx="178095" cy="1731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26" name="Picture 225" descr="txp_fig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20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tretch>
                  <a:fillRect/>
                </a:stretch>
              </p:blipFill>
              <p:spPr bwMode="auto">
                <a:xfrm>
                  <a:off x="5123382" y="1424305"/>
                  <a:ext cx="236387" cy="183851"/>
                </a:xfrm>
                <a:prstGeom prst="rect">
                  <a:avLst/>
                </a:prstGeom>
                <a:noFill/>
                <a:ln/>
                <a:effectLst/>
              </p:spPr>
            </p:pic>
          </p:grpSp>
        </p:grpSp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393A2EA1-BBE2-4798-A929-FE8BA1C64DB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1" y="6237312"/>
              <a:ext cx="126311" cy="1378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97320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-36512" y="188640"/>
            <a:ext cx="8784976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 Matrix Factorizations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-36512" y="1340768"/>
            <a:ext cx="918051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 Matrix Factorizations, e.g., SVD (Singular Value Decomposition), NMF (Nonnegative Matrix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212121"/>
                </a:solidFill>
                <a:latin typeface="+mn-lt"/>
              </a:rPr>
              <a:t> 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Factorization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)</a:t>
            </a:r>
            <a:r>
              <a:rPr lang="en-US" sz="1400" kern="0" dirty="0" smtClean="0">
                <a:solidFill>
                  <a:srgbClr val="212121"/>
                </a:solidFill>
                <a:latin typeface="+mn-lt"/>
              </a:rPr>
              <a:t>, </a:t>
            </a:r>
            <a:r>
              <a:rPr kumimoji="0" lang="en-US" sz="1400" b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are commonly</a:t>
            </a:r>
            <a:r>
              <a:rPr kumimoji="0" lang="en-US" sz="1400" b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used in data mining.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081925-28F1-4B0B-A7F6-1E11286071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560" y="4221086"/>
            <a:ext cx="1740052" cy="1138644"/>
          </a:xfrm>
          <a:prstGeom prst="rect">
            <a:avLst/>
          </a:prstGeom>
          <a:noFill/>
          <a:ln/>
          <a:effectLst/>
        </p:spPr>
      </p:pic>
      <p:sp>
        <p:nvSpPr>
          <p:cNvPr id="57" name="AutoShape 10 1"/>
          <p:cNvSpPr>
            <a:spLocks noChangeArrowheads="1"/>
          </p:cNvSpPr>
          <p:nvPr/>
        </p:nvSpPr>
        <p:spPr bwMode="auto">
          <a:xfrm>
            <a:off x="4147207" y="2766590"/>
            <a:ext cx="533400" cy="990600"/>
          </a:xfrm>
          <a:prstGeom prst="cube">
            <a:avLst>
              <a:gd name="adj" fmla="val 0"/>
            </a:avLst>
          </a:prstGeom>
          <a:solidFill>
            <a:srgbClr val="595E48"/>
          </a:solidFill>
          <a:ln w="19050">
            <a:solidFill>
              <a:srgbClr val="00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 sz="1800" b="0" baseline="0">
              <a:solidFill>
                <a:schemeClr val="tx1"/>
              </a:solidFill>
              <a:latin typeface="cmsy8" pitchFamily="34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188909" y="2975336"/>
            <a:ext cx="394660" cy="461665"/>
          </a:xfrm>
          <a:prstGeom prst="rect">
            <a:avLst/>
          </a:prstGeom>
          <a:solidFill>
            <a:srgbClr val="595E48"/>
          </a:solidFill>
        </p:spPr>
        <p:txBody>
          <a:bodyPr wrap="none" rtlCol="0">
            <a:spAutoFit/>
          </a:bodyPr>
          <a:lstStyle/>
          <a:p>
            <a:r>
              <a:rPr lang="en-US" sz="2400" baseline="0" dirty="0">
                <a:solidFill>
                  <a:schemeClr val="bg1"/>
                </a:solidFill>
              </a:rPr>
              <a:t>A</a:t>
            </a:r>
          </a:p>
        </p:txBody>
      </p:sp>
      <p:grpSp>
        <p:nvGrpSpPr>
          <p:cNvPr id="2" name="Group 58"/>
          <p:cNvGrpSpPr/>
          <p:nvPr/>
        </p:nvGrpSpPr>
        <p:grpSpPr>
          <a:xfrm>
            <a:off x="4833007" y="2746736"/>
            <a:ext cx="990600" cy="477054"/>
            <a:chOff x="4953000" y="2570946"/>
            <a:chExt cx="990600" cy="477054"/>
          </a:xfrm>
        </p:grpSpPr>
        <p:sp>
          <p:nvSpPr>
            <p:cNvPr id="60" name="AutoShape 10 2"/>
            <p:cNvSpPr>
              <a:spLocks noChangeArrowheads="1"/>
            </p:cNvSpPr>
            <p:nvPr/>
          </p:nvSpPr>
          <p:spPr bwMode="auto">
            <a:xfrm>
              <a:off x="4953000" y="2590800"/>
              <a:ext cx="990600" cy="457200"/>
            </a:xfrm>
            <a:prstGeom prst="cube">
              <a:avLst>
                <a:gd name="adj" fmla="val 0"/>
              </a:avLst>
            </a:prstGeom>
            <a:solidFill>
              <a:srgbClr val="DAA600"/>
            </a:solidFill>
            <a:ln w="19050">
              <a:solidFill>
                <a:srgbClr val="DAA6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 sz="1800" b="0" baseline="0">
                <a:solidFill>
                  <a:schemeClr val="tx1"/>
                </a:solidFill>
                <a:latin typeface="cmsy8" pitchFamily="34" charset="0"/>
                <a:cs typeface="Arial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50667" y="2570946"/>
              <a:ext cx="5138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aseline="0" dirty="0">
                  <a:solidFill>
                    <a:srgbClr val="000000"/>
                  </a:solidFill>
                </a:rPr>
                <a:t>B</a:t>
              </a:r>
              <a:r>
                <a:rPr lang="en-US" sz="2400" baseline="30000" dirty="0">
                  <a:solidFill>
                    <a:srgbClr val="000000"/>
                  </a:solidFill>
                </a:rPr>
                <a:t>T</a:t>
              </a:r>
            </a:p>
          </p:txBody>
        </p:sp>
      </p:grpSp>
      <p:sp>
        <p:nvSpPr>
          <p:cNvPr id="64" name="Text Box 219 1"/>
          <p:cNvSpPr txBox="1">
            <a:spLocks noChangeArrowheads="1"/>
          </p:cNvSpPr>
          <p:nvPr/>
        </p:nvSpPr>
        <p:spPr bwMode="auto">
          <a:xfrm>
            <a:off x="3858276" y="3081733"/>
            <a:ext cx="260008" cy="307777"/>
          </a:xfrm>
          <a:prstGeom prst="rect">
            <a:avLst/>
          </a:prstGeom>
          <a:noFill/>
          <a:ln w="539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65" name="Text Box 219 2"/>
          <p:cNvSpPr txBox="1">
            <a:spLocks noChangeArrowheads="1"/>
          </p:cNvSpPr>
          <p:nvPr/>
        </p:nvSpPr>
        <p:spPr bwMode="auto">
          <a:xfrm>
            <a:off x="4263595" y="2433661"/>
            <a:ext cx="309700" cy="307777"/>
          </a:xfrm>
          <a:prstGeom prst="rect">
            <a:avLst/>
          </a:prstGeom>
          <a:noFill/>
          <a:ln w="539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i="1" dirty="0"/>
              <a:t>R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66" name="Text Box 219 3"/>
          <p:cNvSpPr txBox="1">
            <a:spLocks noChangeArrowheads="1"/>
          </p:cNvSpPr>
          <p:nvPr/>
        </p:nvSpPr>
        <p:spPr bwMode="auto">
          <a:xfrm>
            <a:off x="5846476" y="2813446"/>
            <a:ext cx="309700" cy="307777"/>
          </a:xfrm>
          <a:prstGeom prst="rect">
            <a:avLst/>
          </a:prstGeom>
          <a:noFill/>
          <a:ln w="539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i="1" dirty="0"/>
              <a:t>R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67" name="Text Box 219 4"/>
          <p:cNvSpPr txBox="1">
            <a:spLocks noChangeArrowheads="1"/>
          </p:cNvSpPr>
          <p:nvPr/>
        </p:nvSpPr>
        <p:spPr bwMode="auto">
          <a:xfrm>
            <a:off x="5205900" y="2433661"/>
            <a:ext cx="266420" cy="307777"/>
          </a:xfrm>
          <a:prstGeom prst="rect">
            <a:avLst/>
          </a:prstGeom>
          <a:noFill/>
          <a:ln w="539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tx1"/>
                </a:solidFill>
              </a:rPr>
              <a:t>J</a:t>
            </a:r>
          </a:p>
        </p:txBody>
      </p:sp>
      <p:pic>
        <p:nvPicPr>
          <p:cNvPr id="77" name="Picture 7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012160" y="4107616"/>
            <a:ext cx="2470887" cy="833552"/>
          </a:xfrm>
          <a:prstGeom prst="rect">
            <a:avLst/>
          </a:prstGeom>
          <a:noFill/>
          <a:ln/>
          <a:effectLst/>
        </p:spPr>
      </p:pic>
      <p:sp>
        <p:nvSpPr>
          <p:cNvPr id="68" name="AutoShape 10 3"/>
          <p:cNvSpPr>
            <a:spLocks noChangeArrowheads="1"/>
          </p:cNvSpPr>
          <p:nvPr/>
        </p:nvSpPr>
        <p:spPr bwMode="auto">
          <a:xfrm>
            <a:off x="2318408" y="2766590"/>
            <a:ext cx="1066799" cy="1066800"/>
          </a:xfrm>
          <a:prstGeom prst="cube">
            <a:avLst>
              <a:gd name="adj" fmla="val 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 sz="1800" baseline="0" dirty="0">
              <a:solidFill>
                <a:schemeClr val="tx1"/>
              </a:solidFill>
              <a:latin typeface="cmsy8" pitchFamily="34" charset="0"/>
              <a:cs typeface="Arial" charset="0"/>
            </a:endParaRPr>
          </a:p>
        </p:txBody>
      </p:sp>
      <p:pic>
        <p:nvPicPr>
          <p:cNvPr id="69" name="Picture 68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734467" y="3147590"/>
            <a:ext cx="246838" cy="205698"/>
          </a:xfrm>
          <a:prstGeom prst="rect">
            <a:avLst/>
          </a:prstGeom>
          <a:noFill/>
          <a:ln/>
          <a:effectLst/>
        </p:spPr>
      </p:pic>
      <p:sp>
        <p:nvSpPr>
          <p:cNvPr id="73" name="Text Box 219 5"/>
          <p:cNvSpPr txBox="1">
            <a:spLocks noChangeArrowheads="1"/>
          </p:cNvSpPr>
          <p:nvPr/>
        </p:nvSpPr>
        <p:spPr bwMode="auto">
          <a:xfrm>
            <a:off x="2030052" y="3697287"/>
            <a:ext cx="260008" cy="307777"/>
          </a:xfrm>
          <a:prstGeom prst="rect">
            <a:avLst/>
          </a:prstGeom>
          <a:noFill/>
          <a:ln w="539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79" name="Text Box 219 6"/>
          <p:cNvSpPr txBox="1">
            <a:spLocks noChangeArrowheads="1"/>
          </p:cNvSpPr>
          <p:nvPr/>
        </p:nvSpPr>
        <p:spPr bwMode="auto">
          <a:xfrm>
            <a:off x="3398204" y="2473151"/>
            <a:ext cx="266420" cy="307777"/>
          </a:xfrm>
          <a:prstGeom prst="rect">
            <a:avLst/>
          </a:prstGeom>
          <a:noFill/>
          <a:ln w="539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81" name="TextBox 31"/>
          <p:cNvSpPr txBox="1">
            <a:spLocks noChangeArrowheads="1"/>
          </p:cNvSpPr>
          <p:nvPr/>
        </p:nvSpPr>
        <p:spPr bwMode="auto">
          <a:xfrm rot="16200000">
            <a:off x="1663733" y="3124888"/>
            <a:ext cx="89639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samples</a:t>
            </a:r>
          </a:p>
        </p:txBody>
      </p:sp>
      <p:sp>
        <p:nvSpPr>
          <p:cNvPr id="89" name="TextBox 32"/>
          <p:cNvSpPr txBox="1">
            <a:spLocks noChangeArrowheads="1"/>
          </p:cNvSpPr>
          <p:nvPr/>
        </p:nvSpPr>
        <p:spPr bwMode="auto">
          <a:xfrm>
            <a:off x="2374521" y="2431921"/>
            <a:ext cx="97334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variables</a:t>
            </a:r>
          </a:p>
        </p:txBody>
      </p:sp>
      <p:sp>
        <p:nvSpPr>
          <p:cNvPr id="23" name="Text Box 22">
            <a:extLst>
              <a:ext uri="{FF2B5EF4-FFF2-40B4-BE49-F238E27FC236}">
                <a16:creationId xmlns:a16="http://schemas.microsoft.com/office/drawing/2014/main" id="{872E71A1-7B4E-49D2-9D2E-698239824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4639" y="2916233"/>
            <a:ext cx="521297" cy="584775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aseline="0" dirty="0">
                <a:solidFill>
                  <a:srgbClr val="000000"/>
                </a:solidFill>
              </a:rPr>
              <a:t>≈</a:t>
            </a:r>
          </a:p>
        </p:txBody>
      </p:sp>
    </p:spTree>
    <p:extLst>
      <p:ext uri="{BB962C8B-B14F-4D97-AF65-F5344CB8AC3E}">
        <p14:creationId xmlns:p14="http://schemas.microsoft.com/office/powerpoint/2010/main" val="369402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-36512" y="188640"/>
            <a:ext cx="8784976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 Matrix Factorizations: Finding Underlying </a:t>
            </a: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Structures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ＭＳ Ｐゴシック" pitchFamily="-65" charset="-128"/>
              <a:cs typeface="+mj-cs"/>
            </a:endParaRPr>
          </a:p>
        </p:txBody>
      </p:sp>
      <p:sp>
        <p:nvSpPr>
          <p:cNvPr id="22" name="Text Box 32"/>
          <p:cNvSpPr txBox="1">
            <a:spLocks noChangeArrowheads="1"/>
          </p:cNvSpPr>
          <p:nvPr/>
        </p:nvSpPr>
        <p:spPr bwMode="auto">
          <a:xfrm>
            <a:off x="6188470" y="1506671"/>
            <a:ext cx="641350" cy="6413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0" baseline="0" dirty="0">
                <a:solidFill>
                  <a:srgbClr val="000000"/>
                </a:solidFill>
                <a:latin typeface="Arial" charset="0"/>
                <a:cs typeface="Arial" charset="0"/>
              </a:rPr>
              <a:t>…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3762002" y="2091974"/>
            <a:ext cx="96012" cy="673416"/>
          </a:xfrm>
          <a:prstGeom prst="rect">
            <a:avLst/>
          </a:prstGeom>
          <a:solidFill>
            <a:srgbClr val="595E48"/>
          </a:solidFill>
          <a:ln w="19050" cap="sq" algn="ctr">
            <a:solidFill>
              <a:srgbClr val="00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" name="Rectangle 29"/>
          <p:cNvSpPr>
            <a:spLocks noChangeArrowheads="1"/>
          </p:cNvSpPr>
          <p:nvPr/>
        </p:nvSpPr>
        <p:spPr bwMode="auto">
          <a:xfrm rot="5400000">
            <a:off x="4100902" y="1639399"/>
            <a:ext cx="89013" cy="656142"/>
          </a:xfrm>
          <a:prstGeom prst="rect">
            <a:avLst/>
          </a:prstGeom>
          <a:solidFill>
            <a:srgbClr val="D28C00"/>
          </a:solidFill>
          <a:ln w="19050" cap="sq" algn="ctr">
            <a:solidFill>
              <a:srgbClr val="00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Rectangle 33"/>
          <p:cNvSpPr/>
          <p:nvPr/>
        </p:nvSpPr>
        <p:spPr bwMode="auto">
          <a:xfrm>
            <a:off x="1780678" y="1901846"/>
            <a:ext cx="990600" cy="838200"/>
          </a:xfrm>
          <a:prstGeom prst="rect">
            <a:avLst/>
          </a:prstGeom>
          <a:solidFill>
            <a:srgbClr val="901A1E"/>
          </a:solidFill>
          <a:ln w="317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-2500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6" name="Picture 7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984902" y="2681799"/>
            <a:ext cx="251689" cy="159791"/>
          </a:xfrm>
          <a:prstGeom prst="rect">
            <a:avLst/>
          </a:prstGeom>
          <a:noFill/>
          <a:ln/>
          <a:effectLst/>
        </p:spPr>
      </p:pic>
      <p:pic>
        <p:nvPicPr>
          <p:cNvPr id="78" name="Picture 7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441858" y="2669969"/>
            <a:ext cx="262662" cy="159791"/>
          </a:xfrm>
          <a:prstGeom prst="rect">
            <a:avLst/>
          </a:prstGeom>
          <a:noFill/>
          <a:ln/>
          <a:effectLst/>
        </p:spPr>
      </p:pic>
      <p:pic>
        <p:nvPicPr>
          <p:cNvPr id="82" name="Picture 8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486925" y="2049309"/>
            <a:ext cx="229016" cy="145397"/>
          </a:xfrm>
          <a:prstGeom prst="rect">
            <a:avLst/>
          </a:prstGeom>
          <a:noFill/>
          <a:ln/>
          <a:effectLst/>
        </p:spPr>
      </p:pic>
      <p:pic>
        <p:nvPicPr>
          <p:cNvPr id="83" name="Picture 82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917383" y="2049309"/>
            <a:ext cx="238793" cy="145270"/>
          </a:xfrm>
          <a:prstGeom prst="rect">
            <a:avLst/>
          </a:prstGeom>
          <a:noFill/>
          <a:ln/>
          <a:effectLst/>
        </p:spPr>
      </p:pic>
      <p:sp>
        <p:nvSpPr>
          <p:cNvPr id="46" name="Text Box 22"/>
          <p:cNvSpPr txBox="1">
            <a:spLocks noChangeArrowheads="1"/>
          </p:cNvSpPr>
          <p:nvPr/>
        </p:nvSpPr>
        <p:spPr bwMode="auto">
          <a:xfrm>
            <a:off x="2970583" y="1901357"/>
            <a:ext cx="521297" cy="584775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aseline="0" dirty="0">
                <a:solidFill>
                  <a:srgbClr val="000000"/>
                </a:solidFill>
              </a:rPr>
              <a:t>≈</a:t>
            </a:r>
          </a:p>
        </p:txBody>
      </p:sp>
      <p:sp>
        <p:nvSpPr>
          <p:cNvPr id="47" name="Rectangle 26"/>
          <p:cNvSpPr>
            <a:spLocks noChangeArrowheads="1"/>
          </p:cNvSpPr>
          <p:nvPr/>
        </p:nvSpPr>
        <p:spPr bwMode="auto">
          <a:xfrm>
            <a:off x="5287476" y="2091974"/>
            <a:ext cx="96012" cy="673416"/>
          </a:xfrm>
          <a:prstGeom prst="rect">
            <a:avLst/>
          </a:prstGeom>
          <a:solidFill>
            <a:srgbClr val="595E48"/>
          </a:solidFill>
          <a:ln w="19050" cap="sq" algn="ctr">
            <a:solidFill>
              <a:srgbClr val="00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64" name="Picture 63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974428" y="2049309"/>
            <a:ext cx="269980" cy="166477"/>
          </a:xfrm>
          <a:prstGeom prst="rect">
            <a:avLst/>
          </a:prstGeom>
          <a:noFill/>
          <a:ln/>
          <a:effectLst/>
        </p:spPr>
      </p:pic>
      <p:pic>
        <p:nvPicPr>
          <p:cNvPr id="65" name="Picture 64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497464" y="2669968"/>
            <a:ext cx="296724" cy="182968"/>
          </a:xfrm>
          <a:prstGeom prst="rect">
            <a:avLst/>
          </a:prstGeom>
          <a:noFill/>
          <a:ln/>
          <a:effectLst/>
        </p:spPr>
      </p:pic>
      <p:sp>
        <p:nvSpPr>
          <p:cNvPr id="48" name="Rectangle 29"/>
          <p:cNvSpPr>
            <a:spLocks noChangeArrowheads="1"/>
          </p:cNvSpPr>
          <p:nvPr/>
        </p:nvSpPr>
        <p:spPr bwMode="auto">
          <a:xfrm rot="5400000">
            <a:off x="5626376" y="1639399"/>
            <a:ext cx="89013" cy="656142"/>
          </a:xfrm>
          <a:prstGeom prst="rect">
            <a:avLst/>
          </a:prstGeom>
          <a:solidFill>
            <a:srgbClr val="D28C00"/>
          </a:solidFill>
          <a:ln w="19050" cap="sq" algn="ctr">
            <a:solidFill>
              <a:srgbClr val="00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" name="Rectangle 26"/>
          <p:cNvSpPr>
            <a:spLocks noChangeArrowheads="1"/>
          </p:cNvSpPr>
          <p:nvPr/>
        </p:nvSpPr>
        <p:spPr bwMode="auto">
          <a:xfrm>
            <a:off x="7360116" y="2091974"/>
            <a:ext cx="96012" cy="673416"/>
          </a:xfrm>
          <a:prstGeom prst="rect">
            <a:avLst/>
          </a:prstGeom>
          <a:solidFill>
            <a:srgbClr val="595E48"/>
          </a:solidFill>
          <a:ln w="19050" cap="sq" algn="ctr">
            <a:solidFill>
              <a:srgbClr val="00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0" name="Rectangle 29"/>
          <p:cNvSpPr>
            <a:spLocks noChangeArrowheads="1"/>
          </p:cNvSpPr>
          <p:nvPr/>
        </p:nvSpPr>
        <p:spPr bwMode="auto">
          <a:xfrm rot="5400000">
            <a:off x="7699016" y="1639399"/>
            <a:ext cx="89013" cy="656142"/>
          </a:xfrm>
          <a:prstGeom prst="rect">
            <a:avLst/>
          </a:prstGeom>
          <a:solidFill>
            <a:srgbClr val="D28C00"/>
          </a:solidFill>
          <a:ln w="19050" cap="sq" algn="ctr">
            <a:solidFill>
              <a:srgbClr val="00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1" name="Text Box 32"/>
          <p:cNvSpPr txBox="1">
            <a:spLocks noChangeArrowheads="1"/>
          </p:cNvSpPr>
          <p:nvPr/>
        </p:nvSpPr>
        <p:spPr bwMode="auto">
          <a:xfrm>
            <a:off x="4632974" y="1763872"/>
            <a:ext cx="333746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 baseline="0" dirty="0">
                <a:solidFill>
                  <a:srgbClr val="000000"/>
                </a:solidFill>
                <a:latin typeface="Arial" charset="0"/>
                <a:cs typeface="Arial" charset="0"/>
              </a:rPr>
              <a:t>+</a:t>
            </a:r>
          </a:p>
        </p:txBody>
      </p:sp>
      <p:sp>
        <p:nvSpPr>
          <p:cNvPr id="52" name="Text Box 32"/>
          <p:cNvSpPr txBox="1">
            <a:spLocks noChangeArrowheads="1"/>
          </p:cNvSpPr>
          <p:nvPr/>
        </p:nvSpPr>
        <p:spPr bwMode="auto">
          <a:xfrm>
            <a:off x="6038454" y="1763872"/>
            <a:ext cx="333746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Arial" charset="0"/>
                <a:cs typeface="Arial" charset="0"/>
              </a:rPr>
              <a:t>+</a:t>
            </a:r>
          </a:p>
        </p:txBody>
      </p:sp>
      <p:sp>
        <p:nvSpPr>
          <p:cNvPr id="53" name="Text Box 32"/>
          <p:cNvSpPr txBox="1">
            <a:spLocks noChangeArrowheads="1"/>
          </p:cNvSpPr>
          <p:nvPr/>
        </p:nvSpPr>
        <p:spPr bwMode="auto">
          <a:xfrm>
            <a:off x="6649198" y="1763872"/>
            <a:ext cx="333746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Arial" charset="0"/>
                <a:cs typeface="Arial" charset="0"/>
              </a:rPr>
              <a:t>+</a:t>
            </a:r>
          </a:p>
        </p:txBody>
      </p:sp>
      <p:sp>
        <p:nvSpPr>
          <p:cNvPr id="54" name="TextBox 31"/>
          <p:cNvSpPr txBox="1">
            <a:spLocks noChangeArrowheads="1"/>
          </p:cNvSpPr>
          <p:nvPr/>
        </p:nvSpPr>
        <p:spPr bwMode="auto">
          <a:xfrm rot="16200000">
            <a:off x="1214173" y="2167647"/>
            <a:ext cx="65594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users</a:t>
            </a:r>
          </a:p>
        </p:txBody>
      </p:sp>
      <p:sp>
        <p:nvSpPr>
          <p:cNvPr id="56" name="TextBox 32"/>
          <p:cNvSpPr txBox="1">
            <a:spLocks noChangeArrowheads="1"/>
          </p:cNvSpPr>
          <p:nvPr/>
        </p:nvSpPr>
        <p:spPr bwMode="auto">
          <a:xfrm>
            <a:off x="1899573" y="1567825"/>
            <a:ext cx="80021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movies</a:t>
            </a:r>
          </a:p>
        </p:txBody>
      </p:sp>
      <p:sp>
        <p:nvSpPr>
          <p:cNvPr id="71" name="Rectangle 3"/>
          <p:cNvSpPr txBox="1">
            <a:spLocks noChangeArrowheads="1"/>
          </p:cNvSpPr>
          <p:nvPr/>
        </p:nvSpPr>
        <p:spPr bwMode="auto">
          <a:xfrm>
            <a:off x="0" y="1124744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 </a:t>
            </a:r>
            <a:r>
              <a:rPr lang="en-US" sz="1400" kern="0" dirty="0">
                <a:solidFill>
                  <a:srgbClr val="212121"/>
                </a:solidFill>
                <a:latin typeface="+mn-lt"/>
              </a:rPr>
              <a:t>W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e </a:t>
            </a:r>
            <a:r>
              <a:rPr lang="en-US" sz="1400" kern="0" dirty="0">
                <a:solidFill>
                  <a:srgbClr val="212121"/>
                </a:solidFill>
                <a:latin typeface="+mn-lt"/>
              </a:rPr>
              <a:t>can use SVD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to </a:t>
            </a:r>
            <a:r>
              <a:rPr lang="en-US" sz="1400" kern="0" dirty="0">
                <a:solidFill>
                  <a:srgbClr val="212121"/>
                </a:solidFill>
                <a:latin typeface="+mn-lt"/>
              </a:rPr>
              <a:t>find the underlying structures in a data set. For instance, using SVD 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of a </a:t>
            </a:r>
            <a:r>
              <a:rPr kumimoji="0" lang="en-US" sz="1400" b="0" i="1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users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212121"/>
                </a:solidFill>
                <a:latin typeface="+mn-lt"/>
              </a:rPr>
              <a:t>  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by </a:t>
            </a:r>
            <a:r>
              <a:rPr kumimoji="0" lang="en-US" sz="1400" b="0" i="1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movies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matrix, we can capture the movie types and user groups.</a:t>
            </a:r>
            <a:endParaRPr kumimoji="0" lang="en-US" sz="1400" b="0" u="none" strike="noStrike" kern="0" cap="none" spc="0" normalizeH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ＭＳ Ｐゴシック" pitchFamily="-65" charset="-128"/>
              <a:cs typeface="+mn-cs"/>
            </a:endParaRPr>
          </a:p>
        </p:txBody>
      </p:sp>
      <p:pic>
        <p:nvPicPr>
          <p:cNvPr id="63" name="Picture 62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915816" y="3213146"/>
            <a:ext cx="2057068" cy="1151958"/>
          </a:xfrm>
          <a:prstGeom prst="rect">
            <a:avLst/>
          </a:prstGeom>
          <a:noFill/>
          <a:ln/>
          <a:effectLst/>
        </p:spPr>
      </p:pic>
      <p:pic>
        <p:nvPicPr>
          <p:cNvPr id="86" name="Picture 85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491880" y="1905485"/>
            <a:ext cx="240249" cy="159937"/>
          </a:xfrm>
          <a:prstGeom prst="rect">
            <a:avLst/>
          </a:prstGeom>
          <a:noFill/>
          <a:ln/>
          <a:effectLst/>
        </p:spPr>
      </p:pic>
      <p:pic>
        <p:nvPicPr>
          <p:cNvPr id="88" name="Picture 87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921006" y="1905485"/>
            <a:ext cx="240249" cy="159937"/>
          </a:xfrm>
          <a:prstGeom prst="rect">
            <a:avLst/>
          </a:prstGeom>
          <a:noFill/>
          <a:ln/>
          <a:effectLst/>
        </p:spPr>
      </p:pic>
      <p:pic>
        <p:nvPicPr>
          <p:cNvPr id="67" name="Picture 66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956639" y="1889565"/>
            <a:ext cx="296995" cy="171475"/>
          </a:xfrm>
          <a:prstGeom prst="rect">
            <a:avLst/>
          </a:prstGeom>
          <a:noFill/>
          <a:ln/>
          <a:effectLst/>
        </p:spPr>
      </p:pic>
      <p:pic>
        <p:nvPicPr>
          <p:cNvPr id="93" name="Picture 92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 bwMode="auto">
          <a:xfrm>
            <a:off x="2112694" y="2121509"/>
            <a:ext cx="259228" cy="216023"/>
          </a:xfrm>
          <a:prstGeom prst="rect">
            <a:avLst/>
          </a:prstGeom>
          <a:noFill/>
          <a:ln/>
          <a:effectLst/>
        </p:spPr>
      </p:pic>
      <p:grpSp>
        <p:nvGrpSpPr>
          <p:cNvPr id="68" name="Group 67"/>
          <p:cNvGrpSpPr/>
          <p:nvPr/>
        </p:nvGrpSpPr>
        <p:grpSpPr>
          <a:xfrm>
            <a:off x="2627784" y="4797152"/>
            <a:ext cx="3705777" cy="1512168"/>
            <a:chOff x="2840761" y="3933056"/>
            <a:chExt cx="3705777" cy="1512168"/>
          </a:xfrm>
        </p:grpSpPr>
        <p:pic>
          <p:nvPicPr>
            <p:cNvPr id="59" name="Picture 58" descr="TP_tmp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7" cstate="print"/>
            <a:stretch>
              <a:fillRect/>
            </a:stretch>
          </p:blipFill>
          <p:spPr bwMode="auto">
            <a:xfrm>
              <a:off x="2840761" y="3933056"/>
              <a:ext cx="2789816" cy="622886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62" name="Picture 61" descr="TP_tmp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8" cstate="print"/>
            <a:stretch>
              <a:fillRect/>
            </a:stretch>
          </p:blipFill>
          <p:spPr bwMode="auto">
            <a:xfrm>
              <a:off x="3059831" y="4725144"/>
              <a:ext cx="3486707" cy="720080"/>
            </a:xfrm>
            <a:prstGeom prst="rect">
              <a:avLst/>
            </a:prstGeom>
            <a:noFill/>
            <a:ln/>
            <a:effectLst/>
          </p:spPr>
        </p:pic>
      </p:grpSp>
    </p:spTree>
    <p:extLst>
      <p:ext uri="{BB962C8B-B14F-4D97-AF65-F5344CB8AC3E}">
        <p14:creationId xmlns:p14="http://schemas.microsoft.com/office/powerpoint/2010/main" val="219070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-36512" y="188640"/>
            <a:ext cx="8784976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 Matrix Factorizations: Finding Underlying </a:t>
            </a: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Structures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ＭＳ Ｐゴシック" pitchFamily="-65" charset="-128"/>
              <a:cs typeface="+mj-cs"/>
            </a:endParaRPr>
          </a:p>
        </p:txBody>
      </p:sp>
      <p:sp>
        <p:nvSpPr>
          <p:cNvPr id="22" name="Text Box 32"/>
          <p:cNvSpPr txBox="1">
            <a:spLocks noChangeArrowheads="1"/>
          </p:cNvSpPr>
          <p:nvPr/>
        </p:nvSpPr>
        <p:spPr bwMode="auto">
          <a:xfrm>
            <a:off x="6186870" y="1511054"/>
            <a:ext cx="641350" cy="6413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0" baseline="0" dirty="0">
                <a:solidFill>
                  <a:srgbClr val="000000"/>
                </a:solidFill>
                <a:latin typeface="Arial" charset="0"/>
                <a:cs typeface="Arial" charset="0"/>
              </a:rPr>
              <a:t>…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403648" y="1567825"/>
            <a:ext cx="6840760" cy="1285111"/>
            <a:chOff x="1403648" y="1567825"/>
            <a:chExt cx="6840760" cy="1285111"/>
          </a:xfrm>
        </p:grpSpPr>
        <p:sp>
          <p:nvSpPr>
            <p:cNvPr id="24" name="Rectangle 26"/>
            <p:cNvSpPr>
              <a:spLocks noChangeArrowheads="1"/>
            </p:cNvSpPr>
            <p:nvPr/>
          </p:nvSpPr>
          <p:spPr bwMode="auto">
            <a:xfrm>
              <a:off x="3762002" y="2091974"/>
              <a:ext cx="96012" cy="673416"/>
            </a:xfrm>
            <a:prstGeom prst="rect">
              <a:avLst/>
            </a:prstGeom>
            <a:solidFill>
              <a:srgbClr val="595E48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Rectangle 29"/>
            <p:cNvSpPr>
              <a:spLocks noChangeArrowheads="1"/>
            </p:cNvSpPr>
            <p:nvPr/>
          </p:nvSpPr>
          <p:spPr bwMode="auto">
            <a:xfrm rot="5400000">
              <a:off x="4100902" y="1639399"/>
              <a:ext cx="89013" cy="656142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1780678" y="1901846"/>
              <a:ext cx="990600" cy="838200"/>
            </a:xfrm>
            <a:prstGeom prst="rect">
              <a:avLst/>
            </a:prstGeom>
            <a:solidFill>
              <a:srgbClr val="901A1E"/>
            </a:solidFill>
            <a:ln w="317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76" name="Picture 75" descr="txp_fi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3984902" y="2681799"/>
              <a:ext cx="251689" cy="159791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78" name="Picture 77" descr="txp_fi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5441858" y="2669969"/>
              <a:ext cx="262662" cy="159791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82" name="Picture 81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486925" y="2049309"/>
              <a:ext cx="229016" cy="145397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83" name="Picture 82" descr="txp_fi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5917383" y="2049309"/>
              <a:ext cx="238793" cy="145270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46" name="Text Box 22"/>
            <p:cNvSpPr txBox="1">
              <a:spLocks noChangeArrowheads="1"/>
            </p:cNvSpPr>
            <p:nvPr/>
          </p:nvSpPr>
          <p:spPr bwMode="auto">
            <a:xfrm>
              <a:off x="2970583" y="1901357"/>
              <a:ext cx="521297" cy="584775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 baseline="0" dirty="0">
                  <a:solidFill>
                    <a:srgbClr val="000000"/>
                  </a:solidFill>
                </a:rPr>
                <a:t>≈</a:t>
              </a: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5287476" y="2091974"/>
              <a:ext cx="96012" cy="673416"/>
            </a:xfrm>
            <a:prstGeom prst="rect">
              <a:avLst/>
            </a:prstGeom>
            <a:solidFill>
              <a:srgbClr val="595E48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64" name="Picture 63" descr="txp_fi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7974428" y="2049309"/>
              <a:ext cx="269980" cy="166477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65" name="Picture 64" descr="txp_fi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7497464" y="2669968"/>
              <a:ext cx="296724" cy="182968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48" name="Rectangle 29"/>
            <p:cNvSpPr>
              <a:spLocks noChangeArrowheads="1"/>
            </p:cNvSpPr>
            <p:nvPr/>
          </p:nvSpPr>
          <p:spPr bwMode="auto">
            <a:xfrm rot="5400000">
              <a:off x="5626376" y="1639399"/>
              <a:ext cx="89013" cy="656142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9" name="Rectangle 26"/>
            <p:cNvSpPr>
              <a:spLocks noChangeArrowheads="1"/>
            </p:cNvSpPr>
            <p:nvPr/>
          </p:nvSpPr>
          <p:spPr bwMode="auto">
            <a:xfrm>
              <a:off x="7360116" y="2091974"/>
              <a:ext cx="96012" cy="673416"/>
            </a:xfrm>
            <a:prstGeom prst="rect">
              <a:avLst/>
            </a:prstGeom>
            <a:solidFill>
              <a:srgbClr val="595E48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0" name="Rectangle 29"/>
            <p:cNvSpPr>
              <a:spLocks noChangeArrowheads="1"/>
            </p:cNvSpPr>
            <p:nvPr/>
          </p:nvSpPr>
          <p:spPr bwMode="auto">
            <a:xfrm rot="5400000">
              <a:off x="7699016" y="1639399"/>
              <a:ext cx="89013" cy="656142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1" name="Text Box 32"/>
            <p:cNvSpPr txBox="1">
              <a:spLocks noChangeArrowheads="1"/>
            </p:cNvSpPr>
            <p:nvPr/>
          </p:nvSpPr>
          <p:spPr bwMode="auto">
            <a:xfrm>
              <a:off x="4632974" y="1763872"/>
              <a:ext cx="333746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0" baseline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sp>
          <p:nvSpPr>
            <p:cNvPr id="52" name="Text Box 32"/>
            <p:cNvSpPr txBox="1">
              <a:spLocks noChangeArrowheads="1"/>
            </p:cNvSpPr>
            <p:nvPr/>
          </p:nvSpPr>
          <p:spPr bwMode="auto">
            <a:xfrm>
              <a:off x="6038454" y="1763872"/>
              <a:ext cx="333746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6649198" y="1763872"/>
              <a:ext cx="333746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sp>
          <p:nvSpPr>
            <p:cNvPr id="54" name="TextBox 31"/>
            <p:cNvSpPr txBox="1">
              <a:spLocks noChangeArrowheads="1"/>
            </p:cNvSpPr>
            <p:nvPr/>
          </p:nvSpPr>
          <p:spPr bwMode="auto">
            <a:xfrm rot="16200000">
              <a:off x="1214173" y="2167647"/>
              <a:ext cx="65594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users</a:t>
              </a:r>
            </a:p>
          </p:txBody>
        </p:sp>
        <p:sp>
          <p:nvSpPr>
            <p:cNvPr id="56" name="TextBox 32"/>
            <p:cNvSpPr txBox="1">
              <a:spLocks noChangeArrowheads="1"/>
            </p:cNvSpPr>
            <p:nvPr/>
          </p:nvSpPr>
          <p:spPr bwMode="auto">
            <a:xfrm>
              <a:off x="1899573" y="1567825"/>
              <a:ext cx="80021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movies</a:t>
              </a:r>
            </a:p>
          </p:txBody>
        </p:sp>
        <p:pic>
          <p:nvPicPr>
            <p:cNvPr id="86" name="Picture 85" descr="txp_fi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3491880" y="1905485"/>
              <a:ext cx="240249" cy="159937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88" name="Picture 87" descr="txp_fi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921006" y="1905485"/>
              <a:ext cx="240249" cy="159937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67" name="Picture 66" descr="txp_fi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6956639" y="1889565"/>
              <a:ext cx="296995" cy="171475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93" name="Picture 92" descr="txp_fi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tretch>
              <a:fillRect/>
            </a:stretch>
          </p:blipFill>
          <p:spPr bwMode="auto">
            <a:xfrm>
              <a:off x="2112694" y="2121509"/>
              <a:ext cx="259228" cy="216023"/>
            </a:xfrm>
            <a:prstGeom prst="rect">
              <a:avLst/>
            </a:prstGeom>
            <a:noFill/>
            <a:ln/>
            <a:effectLst/>
          </p:spPr>
        </p:pic>
      </p:grpSp>
      <p:sp>
        <p:nvSpPr>
          <p:cNvPr id="57" name="Rectangle 3"/>
          <p:cNvSpPr txBox="1">
            <a:spLocks noChangeArrowheads="1"/>
          </p:cNvSpPr>
          <p:nvPr/>
        </p:nvSpPr>
        <p:spPr bwMode="auto">
          <a:xfrm>
            <a:off x="0" y="1124744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 </a:t>
            </a:r>
            <a:r>
              <a:rPr lang="en-US" sz="1400" kern="0" dirty="0">
                <a:solidFill>
                  <a:srgbClr val="212121"/>
                </a:solidFill>
                <a:latin typeface="+mn-lt"/>
              </a:rPr>
              <a:t>W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e </a:t>
            </a:r>
            <a:r>
              <a:rPr lang="en-US" sz="1400" kern="0" dirty="0">
                <a:solidFill>
                  <a:srgbClr val="212121"/>
                </a:solidFill>
                <a:latin typeface="+mn-lt"/>
              </a:rPr>
              <a:t>can use SVD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to </a:t>
            </a:r>
            <a:r>
              <a:rPr lang="en-US" sz="1400" kern="0" dirty="0">
                <a:solidFill>
                  <a:srgbClr val="212121"/>
                </a:solidFill>
                <a:latin typeface="+mn-lt"/>
              </a:rPr>
              <a:t>find the underlying structures in a data set. For instance, using SVD 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of a </a:t>
            </a:r>
            <a:r>
              <a:rPr kumimoji="0" lang="en-US" sz="1400" b="0" i="1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users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212121"/>
                </a:solidFill>
                <a:latin typeface="+mn-lt"/>
              </a:rPr>
              <a:t>  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by </a:t>
            </a:r>
            <a:r>
              <a:rPr kumimoji="0" lang="en-US" sz="1400" b="0" i="1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movies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matrix, we can capture the movie types and user groups.</a:t>
            </a:r>
            <a:endParaRPr kumimoji="0" lang="en-US" sz="1400" b="0" u="none" strike="noStrike" kern="0" cap="none" spc="0" normalizeH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ＭＳ Ｐゴシック" pitchFamily="-65" charset="-128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3B3C67B-41E2-44EC-9E6E-24D3E8A591B7}"/>
              </a:ext>
            </a:extLst>
          </p:cNvPr>
          <p:cNvGrpSpPr/>
          <p:nvPr/>
        </p:nvGrpSpPr>
        <p:grpSpPr>
          <a:xfrm>
            <a:off x="402255" y="3212976"/>
            <a:ext cx="3089625" cy="2731047"/>
            <a:chOff x="1403648" y="1407599"/>
            <a:chExt cx="3089625" cy="2731047"/>
          </a:xfrm>
        </p:grpSpPr>
        <p:grpSp>
          <p:nvGrpSpPr>
            <p:cNvPr id="61" name="Group 89">
              <a:extLst>
                <a:ext uri="{FF2B5EF4-FFF2-40B4-BE49-F238E27FC236}">
                  <a16:creationId xmlns:a16="http://schemas.microsoft.com/office/drawing/2014/main" id="{18429133-6AB0-4825-BE1C-E040A6C9E382}"/>
                </a:ext>
              </a:extLst>
            </p:cNvPr>
            <p:cNvGrpSpPr/>
            <p:nvPr/>
          </p:nvGrpSpPr>
          <p:grpSpPr>
            <a:xfrm>
              <a:off x="1403648" y="1407599"/>
              <a:ext cx="3089625" cy="2685736"/>
              <a:chOff x="1104678" y="3407560"/>
              <a:chExt cx="3324280" cy="2910362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633BD9C-7A5C-48D2-BB0C-44190DC1F3CD}"/>
                  </a:ext>
                </a:extLst>
              </p:cNvPr>
              <p:cNvSpPr txBox="1"/>
              <p:nvPr/>
            </p:nvSpPr>
            <p:spPr bwMode="auto">
              <a:xfrm rot="16200000">
                <a:off x="1902142" y="4030789"/>
                <a:ext cx="686492" cy="281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Aloha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0306F35-C7E7-4609-BB0A-5310FF53C31A}"/>
                  </a:ext>
                </a:extLst>
              </p:cNvPr>
              <p:cNvSpPr txBox="1"/>
              <p:nvPr/>
            </p:nvSpPr>
            <p:spPr bwMode="auto">
              <a:xfrm rot="16200000">
                <a:off x="2107136" y="3833609"/>
                <a:ext cx="1051276" cy="281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Star Wars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683198A-8882-455D-A95E-9EC9566224F2}"/>
                  </a:ext>
                </a:extLst>
              </p:cNvPr>
              <p:cNvSpPr txBox="1"/>
              <p:nvPr/>
            </p:nvSpPr>
            <p:spPr bwMode="auto">
              <a:xfrm rot="16200000">
                <a:off x="2437624" y="3747974"/>
                <a:ext cx="1101560" cy="463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American Pie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B68AEEE-E703-4607-BA7B-22248B93022F}"/>
                  </a:ext>
                </a:extLst>
              </p:cNvPr>
              <p:cNvSpPr txBox="1"/>
              <p:nvPr/>
            </p:nvSpPr>
            <p:spPr bwMode="auto">
              <a:xfrm rot="16200000">
                <a:off x="2795564" y="3723847"/>
                <a:ext cx="1096185" cy="463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Hunger Games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4D1E810-E26B-4B8D-BF28-90A2918AFD4A}"/>
                  </a:ext>
                </a:extLst>
              </p:cNvPr>
              <p:cNvSpPr txBox="1"/>
              <p:nvPr/>
            </p:nvSpPr>
            <p:spPr bwMode="auto">
              <a:xfrm rot="16200000">
                <a:off x="3304263" y="3829169"/>
                <a:ext cx="874783" cy="463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Silver Linings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BA5DAB6-B31A-4BF0-9B33-7E756336FF13}"/>
                  </a:ext>
                </a:extLst>
              </p:cNvPr>
              <p:cNvSpPr txBox="1"/>
              <p:nvPr/>
            </p:nvSpPr>
            <p:spPr bwMode="auto">
              <a:xfrm rot="16200000">
                <a:off x="3655781" y="3717124"/>
                <a:ext cx="1082741" cy="463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Maze Runner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727D39C-C4B0-4DFE-A81D-2ACDD245782D}"/>
                  </a:ext>
                </a:extLst>
              </p:cNvPr>
              <p:cNvSpPr txBox="1"/>
              <p:nvPr/>
            </p:nvSpPr>
            <p:spPr bwMode="auto">
              <a:xfrm>
                <a:off x="1104678" y="4449779"/>
                <a:ext cx="875034" cy="283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User 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6924A83-764E-4619-848E-4C1C91925CA3}"/>
                  </a:ext>
                </a:extLst>
              </p:cNvPr>
              <p:cNvSpPr txBox="1"/>
              <p:nvPr/>
            </p:nvSpPr>
            <p:spPr bwMode="auto">
              <a:xfrm>
                <a:off x="1104678" y="4808186"/>
                <a:ext cx="875034" cy="283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User 2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891B851-7958-4D87-A761-CD84640705C8}"/>
                  </a:ext>
                </a:extLst>
              </p:cNvPr>
              <p:cNvSpPr txBox="1"/>
              <p:nvPr/>
            </p:nvSpPr>
            <p:spPr bwMode="auto">
              <a:xfrm>
                <a:off x="1104678" y="5085184"/>
                <a:ext cx="875034" cy="283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User 3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454690-EFF4-48E7-90FA-65E25A5C8D2D}"/>
                  </a:ext>
                </a:extLst>
              </p:cNvPr>
              <p:cNvSpPr txBox="1"/>
              <p:nvPr/>
            </p:nvSpPr>
            <p:spPr bwMode="auto">
              <a:xfrm>
                <a:off x="1104679" y="5410188"/>
                <a:ext cx="1029987" cy="283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User 4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F83C5B-F9B6-484C-BB93-B551D40B221B}"/>
                  </a:ext>
                </a:extLst>
              </p:cNvPr>
              <p:cNvSpPr txBox="1"/>
              <p:nvPr/>
            </p:nvSpPr>
            <p:spPr bwMode="auto">
              <a:xfrm>
                <a:off x="1104679" y="5746401"/>
                <a:ext cx="1029987" cy="283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User 5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FB3C381-6A7F-4E7E-B2B7-6B32431A27DC}"/>
                  </a:ext>
                </a:extLst>
              </p:cNvPr>
              <p:cNvSpPr txBox="1"/>
              <p:nvPr/>
            </p:nvSpPr>
            <p:spPr bwMode="auto">
              <a:xfrm>
                <a:off x="1104679" y="6034432"/>
                <a:ext cx="1029987" cy="283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User 6</a:t>
                </a:r>
              </a:p>
            </p:txBody>
          </p: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8D515E59-954F-429F-B653-6E5CAAF052C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165" y="2422590"/>
              <a:ext cx="2156819" cy="1716056"/>
            </a:xfrm>
            <a:prstGeom prst="rect">
              <a:avLst/>
            </a:prstGeom>
            <a:noFill/>
            <a:ln/>
            <a:effectLst/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E1D1823-D473-4197-B161-C5D9F27C078A}"/>
              </a:ext>
            </a:extLst>
          </p:cNvPr>
          <p:cNvSpPr txBox="1"/>
          <p:nvPr/>
        </p:nvSpPr>
        <p:spPr>
          <a:xfrm>
            <a:off x="1695795" y="6237312"/>
            <a:ext cx="3384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901A1E"/>
                </a:solidFill>
              </a:rPr>
              <a:t>Who likes what type of movies?</a:t>
            </a:r>
          </a:p>
        </p:txBody>
      </p:sp>
    </p:spTree>
    <p:extLst>
      <p:ext uri="{BB962C8B-B14F-4D97-AF65-F5344CB8AC3E}">
        <p14:creationId xmlns:p14="http://schemas.microsoft.com/office/powerpoint/2010/main" val="399924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52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5.7293"/>
  <p:tag name="ORIGINALWIDTH" val="255.718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v}{1}&#10;\end{displaymath}&#10;\end{document}&#10;"/>
  <p:tag name="IGUANATEXSIZE" val="20"/>
  <p:tag name="IGUANATEXCURSOR" val="304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8.2302"/>
  <p:tag name="ORIGINALWIDTH" val="249.7188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sigma_1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8.2302"/>
  <p:tag name="ORIGINALWIDTH" val="257.2179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sigma_2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6.4792"/>
  <p:tag name="ORIGINALWIDTH" val="259.4676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U}{1}&#10;\end{displaymath}&#10;\end{document}&#10;"/>
  <p:tag name="IGUANATEXSIZE" val="20"/>
  <p:tag name="IGUANATEXCURSOR" val="235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6.4792"/>
  <p:tag name="ORIGINALWIDTH" val="266.9666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U}{2}&#10;\end{displaymath}&#10;\end{document}&#10;"/>
  <p:tag name="IGUANATEXSIZE" val="20"/>
  <p:tag name="IGUANATEXCURSOR" val="304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5.7293"/>
  <p:tag name="ORIGINALWIDTH" val="255.718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v}{1}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5.7293"/>
  <p:tag name="ORIGINALWIDTH" val="263.2171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V}{2}&#10;\end{displaymath}&#10;\end{document}&#10;"/>
  <p:tag name="IGUANATEXSIZE" val="20"/>
  <p:tag name="IGUANATEXCURSOR" val="304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3347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4.9681"/>
  <p:tag name="ORIGINALWIDTH" val="777.6528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U}\M{\Sigma}\M{V}\Tra&#10;\end{displaymath}&#10;\end{document}&#10;"/>
  <p:tag name="IGUANATEXSIZE" val="20"/>
  <p:tag name="IGUANATEXCURSOR" val="318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334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Z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2"/>
  <p:tag name="PICTUREFILESIZE" val="181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87.7015"/>
  <p:tag name="ORIGINALWIDTH" val="6494.938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V{q}\Tra=\left[&#10; \begin{array}{cccccccccccccccc}&#10;1 &amp; 0 &amp; 0 &amp;  1 &amp;  0  &amp;  0 &amp;  0  &amp;   0  &amp; 0  &amp;   0  &amp;   0 &amp;  0 &amp;  0 &amp; 0  &amp;  0  &amp;  0 \\&#10;\end{array}&#10;\right]&#10;\end{displaymath}&#10;\end{document}&#10;"/>
  <p:tag name="IGUANATEXSIZE" val="20"/>
  <p:tag name="IGUANATEXCURSOR" val="308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5.7293"/>
  <p:tag name="ORIGINALWIDTH" val="263.2171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V}{2}&#10;\end{displaymath}&#10;\end{document}&#10;"/>
  <p:tag name="IGUANATEXSIZE" val="20"/>
  <p:tag name="IGUANATEXCURSOR" val="304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5.7293"/>
  <p:tag name="ORIGINALWIDTH" val="255.718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v}{1}&#10;\end{displaymath}&#10;\end{document}&#10;"/>
  <p:tag name="IGUANATEXSIZE" val="20"/>
  <p:tag name="IGUANATEXCURSOR" val="304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6.4792"/>
  <p:tag name="ORIGINALWIDTH" val="266.9666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U}{2}&#10;\end{displaymath}&#10;\end{document}&#10;"/>
  <p:tag name="IGUANATEXSIZE" val="20"/>
  <p:tag name="IGUANATEXCURSOR" val="304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6.4792"/>
  <p:tag name="ORIGINALWIDTH" val="259.4676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U}{1}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8.2302"/>
  <p:tag name="ORIGINALWIDTH" val="249.7188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sigma_1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8.2302"/>
  <p:tag name="ORIGINALWIDTH" val="257.2179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sigma_2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6.4792"/>
  <p:tag name="ORIGINALWIDTH" val="259.4676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U}{1}&#10;\end{displaymath}&#10;\end{document}&#10;"/>
  <p:tag name="IGUANATEXSIZE" val="20"/>
  <p:tag name="IGUANATEXCURSOR" val="235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6.4792"/>
  <p:tag name="ORIGINALWIDTH" val="266.9666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U}{2}&#10;\end{displaymath}&#10;\end{document}&#10;"/>
  <p:tag name="IGUANATEXSIZE" val="20"/>
  <p:tag name="IGUANATEXCURSOR" val="304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5.7293"/>
  <p:tag name="ORIGINALWIDTH" val="255.718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v}{1}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definecolor{white}{rgb}{0,0,0}&#10;\newcommand{\white}[1]{{\color{white}#1}}&#10;\newcommand{\red}[1]{{\color{red}#1}}&#10;\newcommand{\blue}[1]{{\color{blue}#1}}&#10;\newcommand{\green}[1]{{\color{green}#1}}&#10;\input{input-packages}&#10;\input{input-definitions}&#10;\begin{document}&#10;\begin{displaymath}&#10;\white{\M{Y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202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5.7293"/>
  <p:tag name="ORIGINALWIDTH" val="263.2171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V}{2}&#10;\end{displaymath}&#10;\end{document}&#10;"/>
  <p:tag name="IGUANATEXSIZE" val="20"/>
  <p:tag name="IGUANATEXCURSOR" val="304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3347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87.7015"/>
  <p:tag name="ORIGINALWIDTH" val="6494.938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V{q}\Tra=\left[&#10; \begin{array}{cccccccccccccccc}&#10;1 &amp; 0 &amp; 0 &amp;  1 &amp;  0  &amp;  0 &amp;  0  &amp;   0  &amp; 0  &amp;   0  &amp;   0 &amp;  0 &amp;  0 &amp; 0  &amp;  0  &amp;  0 \\&#10;\end{array}&#10;\right]&#10;\end{displaymath}&#10;\end{document}&#10;"/>
  <p:tag name="IGUANATEXSIZE" val="20"/>
  <p:tag name="IGUANATEXCURSOR" val="308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5.7293"/>
  <p:tag name="ORIGINALWIDTH" val="263.2171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V}{2}&#10;\end{displaymath}&#10;\end{document}&#10;"/>
  <p:tag name="IGUANATEXSIZE" val="20"/>
  <p:tag name="IGUANATEXCURSOR" val="304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5.7293"/>
  <p:tag name="ORIGINALWIDTH" val="255.718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v}{1}&#10;\end{displaymath}&#10;\end{document}&#10;"/>
  <p:tag name="IGUANATEXSIZE" val="20"/>
  <p:tag name="IGUANATEXCURSOR" val="304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6.4792"/>
  <p:tag name="ORIGINALWIDTH" val="266.9666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U}{2}&#10;\end{displaymath}&#10;\end{document}&#10;"/>
  <p:tag name="IGUANATEXSIZE" val="20"/>
  <p:tag name="IGUANATEXCURSOR" val="304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6.4792"/>
  <p:tag name="ORIGINALWIDTH" val="259.4676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U}{1}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8.2302"/>
  <p:tag name="ORIGINALWIDTH" val="249.7188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sigma_1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8.2302"/>
  <p:tag name="ORIGINALWIDTH" val="257.2179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sigma_2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6.4792"/>
  <p:tag name="ORIGINALWIDTH" val="259.4676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U}{1}&#10;\end{displaymath}&#10;\end{document}&#10;"/>
  <p:tag name="IGUANATEXSIZE" val="20"/>
  <p:tag name="IGUANATEXCURSOR" val="235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Y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285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6.4792"/>
  <p:tag name="ORIGINALWIDTH" val="266.9666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U}{2}&#10;\end{displaymath}&#10;\end{document}&#10;"/>
  <p:tag name="IGUANATEXSIZE" val="20"/>
  <p:tag name="IGUANATEXCURSOR" val="304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5.7293"/>
  <p:tag name="ORIGINALWIDTH" val="255.718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v}{1}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5.7293"/>
  <p:tag name="ORIGINALWIDTH" val="263.2171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V}{2}&#10;\end{displaymath}&#10;\end{document}&#10;"/>
  <p:tag name="IGUANATEXSIZE" val="20"/>
  <p:tag name="IGUANATEXCURSOR" val="304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6.228"/>
  <p:tag name="ORIGINALWIDTH" val="316.4605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U}{R}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5.478"/>
  <p:tag name="ORIGINALWIDTH" val="312.7109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V}{R}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7.979"/>
  <p:tag name="ORIGINALWIDTH" val="306.7116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sigma_R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8.2302"/>
  <p:tag name="ORIGINALWIDTH" val="249.7188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sigma_1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8.2302"/>
  <p:tag name="ORIGINALWIDTH" val="257.2179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sigma_2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6.4792"/>
  <p:tag name="ORIGINALWIDTH" val="259.4676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U}{1}&#10;\end{displaymath}&#10;\end{document}&#10;"/>
  <p:tag name="IGUANATEXSIZE" val="20"/>
  <p:tag name="IGUANATEXCURSOR" val="235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6.4792"/>
  <p:tag name="ORIGINALWIDTH" val="266.9666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U}{2}&#10;\end{displaymath}&#10;\end{document}&#10;"/>
  <p:tag name="IGUANATEXSIZE" val="20"/>
  <p:tag name="IGUANATEXCURSOR" val="304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definecolor{white}{rgb}{0,0,0}&#10;\newcommand{\white}[1]{{\color{white}#1}}&#10;\newcommand{\red}[1]{{\color{red}#1}}&#10;\newcommand{\blue}[1]{{\color{blue}#1}}&#10;\newcommand{\green}[1]{{\color{green}#1}}&#10;\input{input-packages}&#10;\input{input-definitions}&#10;\begin{document}&#10;\begin{displaymath}&#10;\white{\T{X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569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5.7293"/>
  <p:tag name="ORIGINALWIDTH" val="255.718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v}{1}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5.7293"/>
  <p:tag name="ORIGINALWIDTH" val="263.2171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V}{2}&#10;\end{displaymath}&#10;\end{document}&#10;"/>
  <p:tag name="IGUANATEXSIZE" val="20"/>
  <p:tag name="IGUANATEXCURSOR" val="304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7.7278"/>
  <p:tag name="ORIGINALWIDTH" val="203.9745"/>
  <p:tag name="OUTPUTDPI" val="1200"/>
  <p:tag name="LATEXADDIN" val="\documentclass{slides}\pagestyle{empty}&#10;\usepackage{color}&#10;\definecolor{green}{rgb}{0,0.6,0}&#10;\definecolor{white}{rgb}{0,0,0}&#10;\newcommand{\white}[1]{{\color{white}#1}}&#10;\newcommand{\red}[1]{{\color{red}#1}}&#10;\newcommand{\blue}[1]{{\color{blue}#1}}&#10;\newcommand{\green}[1]{{\color{green}#1}}&#10;\input{input-packages}&#10;\input{input-definitions}&#10;\begin{document}&#10;\begin{displaymath}&#10;\white{\M{X}}&#10;\end{displaymath}&#10;\end{document}&#10;"/>
  <p:tag name="IGUANATEXSIZE" val="20"/>
  <p:tag name="IGUANATEXCURSOR" val="384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3347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4.9681"/>
  <p:tag name="ORIGINALWIDTH" val="777.6528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U}\M{\Sigma}\M{V}\Tra&#10;\end{displaymath}&#10;\end{document}&#10;"/>
  <p:tag name="IGUANATEXSIZE" val="20"/>
  <p:tag name="IGUANATEXCURSOR" val="318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.7289"/>
  <p:tag name="ORIGINALWIDTH" val="269.2164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U}{7}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6.4792"/>
  <p:tag name="ORIGINALWIDTH" val="272.9659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U}{4}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7.7278"/>
  <p:tag name="ORIGINALWIDTH" val="203.9745"/>
  <p:tag name="OUTPUTDPI" val="1200"/>
  <p:tag name="LATEXADDIN" val="\documentclass{slides}\pagestyle{empty}&#10;\usepackage{color}&#10;\definecolor{green}{rgb}{0,0.6,0}&#10;\definecolor{white}{rgb}{0,0,0}&#10;\newcommand{\white}[1]{{\color{white}#1}}&#10;\newcommand{\red}[1]{{\color{red}#1}}&#10;\newcommand{\blue}[1]{{\color{blue}#1}}&#10;\newcommand{\green}[1]{{\color{green}#1}}&#10;\input{input-packages}&#10;\input{input-definitions}&#10;\begin{document}&#10;\begin{displaymath}&#10;\white{\M{X}}&#10;\end{displaymath}&#10;\end{document}&#10;"/>
  <p:tag name="IGUANATEXSIZE" val="20"/>
  <p:tag name="IGUANATEXCURSOR" val="384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3347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4.9681"/>
  <p:tag name="ORIGINALWIDTH" val="777.6528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U}\M{\Sigma}\M{V}\Tra&#10;\end{displaymath}&#10;\end{document}&#10;"/>
  <p:tag name="IGUANATEXSIZE" val="20"/>
  <p:tag name="IGUANATEXCURSOR" val="318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Y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285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3.4684"/>
  <p:tag name="ORIGINALWIDTH" val="1154.106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M{X} &amp; =  \M{A}\M{B} \Tra&#10;\end{align*}&#10;\end{document}&#10;"/>
  <p:tag name="IGUANATEXSIZE" val="20"/>
  <p:tag name="IGUANATEXCURSOR" val="320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38.9202"/>
  <p:tag name="ORIGINALWIDTH" val="1703.037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&amp; = \M{A}\M{M}\M{M^{-1}}\M{B} \Tra \\&#10;&amp; = \Mbar{A} \Mbar{B} \Tra&#10;\end{align*}&#10;\end{document}&#10;"/>
  <p:tag name="IGUANATEXSIZE" val="20"/>
  <p:tag name="IGUANATEXCURSOR" val="294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A} \in \Real^{201 \times 2} = \begin{bmatrix} \MC{A}{1} &amp; \MC{A}{2} \end{bmatrix} \\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7"/>
  <p:tag name="PICTUREFILESIZE" val="25147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B} \in \Real^{61 \times 2} = \begin{bmatrix} \MC{B}{1} &amp; \MC{B}{2} \end{bmatrix} \\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9"/>
  <p:tag name="PICTUREFILESIZE" val="25549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7.724"/>
  <p:tag name="ORIGINALWIDTH" val="241.4698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barC{A}{1} &#10;\end{displaymath}&#10;\end{document}&#10;"/>
  <p:tag name="IGUANATEXSIZE" val="20"/>
  <p:tag name="IGUANATEXCURSOR" val="305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7.724"/>
  <p:tag name="ORIGINALWIDTH" val="248.9689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barC{A}{2} &#10;\end{displaymath}&#10;\end{document}&#10;"/>
  <p:tag name="IGUANATEXSIZE" val="20"/>
  <p:tag name="IGUANATEXCURSOR" val="304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2.216"/>
  <p:tag name="ORIGINALWIDTH" val="268.4665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barC{b}{2} &#10;\end{displaymath}&#10;\end{document}&#10;"/>
  <p:tag name="IGUANATEXSIZE" val="20"/>
  <p:tag name="IGUANATEXCURSOR" val="304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2.216"/>
  <p:tag name="ORIGINALWIDTH" val="260.9674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barC{b}{1} &#10;\end{displaymath}&#10;\end{document}&#10;"/>
  <p:tag name="IGUANATEXSIZE" val="20"/>
  <p:tag name="IGUANATEXCURSOR" val="304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9.4713"/>
  <p:tag name="ORIGINALWIDTH" val="268.4665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2} 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9.4713"/>
  <p:tag name="ORIGINALWIDTH" val="260.9674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 &#10;\end{displaymath}&#10;\end{document}&#10;"/>
  <p:tag name="IGUANATEXSIZE" val="20"/>
  <p:tag name="IGUANATEXCURSOR" val="304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3347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7.2291"/>
  <p:tag name="ORIGINALWIDTH" val="241.4698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 &#10;\end{displaymath}&#10;\end{document}&#10;"/>
  <p:tag name="IGUANATEXSIZE" val="20"/>
  <p:tag name="IGUANATEXCURSOR" val="309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7.2291"/>
  <p:tag name="ORIGINALWIDTH" val="248.9689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2} 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M{X}  =  \M{A}\M{B} \Tra \\&#10;\end{align*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93"/>
  <p:tag name="PICTUREFILESIZE" val="9157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A} \in \Real^{201 \times 2} = \begin{bmatrix} \MC{A}{1} &amp; \MC{A}{2} \end{bmatrix} \\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7"/>
  <p:tag name="PICTUREFILESIZE" val="25147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B} \in \Real^{61 \times 2} = \begin{bmatrix} \MC{B}{1} &amp; \MC{B}{2} \end{bmatrix} \\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9"/>
  <p:tag name="PICTUREFILESIZE" val="25549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M{X} &amp; =  \M{A}\M{B} \Tra = \M{A}\M{M}\M{M^{-1}}\M{B} \Tra  = \Mbar{A} \Mbar{B} \Tra&#10;\end{align*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314"/>
  <p:tag name="PICTUREFILESIZE" val="2956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M{X}  \approx \Mhat{X} = \M{U}\M{\Sigma}\M{V} \Tra \\&#10;\end{align*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58"/>
  <p:tag name="PICTUREFILESIZE" val="15406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V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3178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V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639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U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68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Z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2"/>
  <p:tag name="PICTUREFILESIZE" val="280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U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26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344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903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310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5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M{X}  =  \M{A}\M{B} \Tra \\&#10;\end{align*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93"/>
  <p:tag name="PICTUREFILESIZE" val="9157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A} \in \Real^{201 \times 2} = \begin{bmatrix} \MC{A}{1} &amp; \MC{A}{2} \end{bmatrix} \\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7"/>
  <p:tag name="PICTUREFILESIZE" val="25147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B} \in \Real^{61 \times 2} = \begin{bmatrix} \MC{B}{1} &amp; \MC{B}{2} \end{bmatrix} \\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9"/>
  <p:tag name="PICTUREFILESIZE" val="25549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M{X} &amp; =  \M{A}\M{B} \Tra = \M{A}\M{M}\M{M^{-1}}\M{B} \Tra  = \Mbar{A} \Mbar{B} \Tra&#10;\end{align*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314"/>
  <p:tag name="PICTUREFILESIZE" val="2956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W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6"/>
  <p:tag name="PICTUREFILESIZE" val="382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Y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285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w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7"/>
  <p:tag name="PICTUREFILESIZE" val="4286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H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3068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H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65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M{X}  \approx &amp; \Mhat{X} = \M{W}\M{H}\Tra \\&#10;&amp; \ME{W}{ir},\ME{H}{jr} \geq 0&#10;\end{align*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48"/>
  <p:tag name="PICTUREFILESIZE" val="29923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344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903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310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5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M{X}  =  \M{A}\M{B} \Tra \\&#10;\end{align*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93"/>
  <p:tag name="PICTUREFILESIZE" val="9157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A} \in \Real^{201 \times 2} = \begin{bmatrix} \MC{A}{1} &amp; \MC{A}{2} \end{bmatrix} \\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7"/>
  <p:tag name="PICTUREFILESIZE" val="2514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3347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B} \in \Real^{61 \times 2} = \begin{bmatrix} \MC{B}{1} &amp; \MC{B}{2} \end{bmatrix} \\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9"/>
  <p:tag name="PICTUREFILESIZE" val="25549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M{X} &amp; =  \M{A}\M{B} \Tra = \M{A}\M{M}\M{M^{-1}}\M{B} \Tra  = \Mbar{A} \Mbar{B} \Tra&#10;\end{align*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314"/>
  <p:tag name="PICTUREFILESIZE" val="2956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W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6"/>
  <p:tag name="PICTUREFILESIZE" val="382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w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7"/>
  <p:tag name="PICTUREFILESIZE" val="4286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H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3068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H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652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M{X}  \approx &amp; \Mhat{X} = \underbrace{\M{W}\red{\M{M}}}_{\Mbar{W}}\underbrace{\red{\M{M^{-1}}}\M{H}\Tra}_{\Mbar{H} \Tra} \\&#10;&amp; \MEbar{W}{ir},\MEbar{H}{jr} \geq 0&#10;\end{align*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5"/>
  <p:tag name="PICTUREFILESIZE" val="48296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344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90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310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7.87"/>
  <p:tag name="ORIGINALWIDTH" val="1586.052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M{X} &amp; \approx \sum_{r=1}^R \MC{A}{r}\MC{B}{r} \Tra \\&#10;&amp; \approx \M{A}\M{B} \Tra \\&#10;\end{align*}&#10;\end{document}&#10;"/>
  <p:tag name="IGUANATEXSIZE" val="20"/>
  <p:tag name="IGUANATEXCURSOR" val="359"/>
  <p:tag name="TRANSPARENCY" val="True"/>
  <p:tag name="FILENAME" val=""/>
  <p:tag name="INPUTTYPE" val="0"/>
  <p:tag name="LATEXENGINEID" val="0"/>
  <p:tag name="TEMPFOLDER" val="C:\Users\Evrim\Documents\Talks\2018_SimulaStatOil\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5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M{X}_1  =   \M{A} \red{\begin{bmatrix} 1 &amp; 0 \\ 0  &amp; 1 \end{bmatrix}} \M{B} \Tra\\&#10;\end{align*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5"/>
  <p:tag name="PICTUREFILESIZE" val="21825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A} \in \Real^{201 \times 2} = \begin{bmatrix} \MC{A}{1} &amp; \MC{A}{2} \end{bmatrix} \\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7"/>
  <p:tag name="PICTUREFILESIZE" val="25147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B} \in \Real^{61 \times 2} = \begin{bmatrix} \MC{B}{1} &amp; \MC{B}{2} \end{bmatrix} \\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9"/>
  <p:tag name="PICTUREFILESIZE" val="25549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M{X}_2  =   \M{A} \red{\begin{bmatrix} 3 &amp; 0 \\ 0  &amp; 2 \end{bmatrix}} \M{B} \Tra\\&#10;\end{align*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5"/>
  <p:tag name="PICTUREFILESIZE" val="23067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344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903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310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5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5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A} \in \Real^{I \times R} =&#10;\begin{bmatrix} \MC{A}{1} &amp; \cdots &amp; \MC{A}{R} &#10;\end{bmatrix} \\&#10;\end{displaymath}&#10;\begin{displaymath}&#10;\M{B} \in \Real^{J \times R} =&#10;\begin{bmatrix} \MC{B}{1} &amp; \cdots &amp; \MC{B}{R} &#10;\end{bmatrix} \\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49"/>
  <p:tag name="PICTUREFILESIZE" val="51498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903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3497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R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4"/>
  <p:tag name="PICTUREFILESIZE" val="2848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R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6"/>
  <p:tag name="PICTUREFILESIZE" val="2954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R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4"/>
  <p:tag name="PICTUREFILESIZE" val="2716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T{X} &#10;&amp; \approx&#10;\sum_{r=1}^R &#10;\MC{A}{r} \circ \MC{B}{r} \circ \MC{C}{r} \\&#10;&amp; \approx \KOp{ \M{A}, \M{B}, \M{C} }&#10;\end{align*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3"/>
  <p:tag name="PICTUREFILESIZE" val="42587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A} \in \Real^{I \times R} =&#10;\begin{bmatrix} \MC{A}{1} &amp; \cdots &amp; \MC{A}{R} &#10;\end{bmatrix} \\&#10;\end{displaymath}&#10;\begin{displaymath}&#10;\M{B} \in \Real^{J \times R} =&#10;\begin{bmatrix} \MC{B}{1} &amp; \cdots &amp; \MC{B}{R} &#10;\end{bmatrix} \\&#10;\end{displaymath}&#10;\begin{displaymath}&#10;\M{C} \in \Real^{K \times R} =&#10;\begin{bmatrix} \MC{C}{1} &amp; \cdots &amp; \MC{C}{R} &#10;\end{bmatrix} \\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50"/>
  <p:tag name="PICTUREFILESIZE" val="56943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M{X} _k &amp; \approx \M{A} \begin{bmatrix}  \ME{C}{k1}   \hspace{70pt}  \\    \ddots  \\&#10;\hspace{70pt} \ME{C}{kR}  \end{bmatrix} \M{B}\Tra \\&#10;\end{align*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3"/>
  <p:tag name="PICTUREFILESIZE" val="41057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40.7199"/>
  <p:tag name="ORIGINALWIDTH" val="5343.832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text{krank}(\M{A})+\text{krank}(\M{B})+\text{krank}(\M{C}) \geq 2R+2&#10;\end{align*}&#10;\end{document}&#10;"/>
  <p:tag name="IGUANATEXSIZE" val="20"/>
  <p:tag name="IGUANATEXCURSOR" val="346"/>
  <p:tag name="TRANSPARENCY" val="True"/>
  <p:tag name="FILENAME" val=""/>
  <p:tag name="INPUTTYPE" val="0"/>
  <p:tag name="LATEXENGINEID" val="0"/>
  <p:tag name="TEMPFOLDER" val="C:\Users\Evrim\Documents\Talks\2018_LVAICA\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M{X}_1 &#10;\end{align*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7"/>
  <p:tag name="PICTUREFILESIZE" val="435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2325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M{X}_k&#10;\end{align*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7"/>
  <p:tag name="PICTUREFILESIZE" val="5158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M{X}_K&#10;\end{align*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33"/>
  <p:tag name="PICTUREFILESIZE" val="5459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233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388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047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9.4713"/>
  <p:tag name="ORIGINALWIDTH" val="268.4665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2}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alks\2017_Sandia\old versions\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7.2291"/>
  <p:tag name="ORIGINALWIDTH" val="248.9689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2}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alks\2017_Sandia\old versions\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9.4713"/>
  <p:tag name="ORIGINALWIDTH" val="260.9674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IGUANATEXSIZE" val="20"/>
  <p:tag name="IGUANATEXCURSOR" val="304"/>
  <p:tag name="TRANSPARENCY" val="True"/>
  <p:tag name="FILENAME" val=""/>
  <p:tag name="INPUTTYPE" val="0"/>
  <p:tag name="LATEXENGINEID" val="0"/>
  <p:tag name="TEMPFOLDER" val="C:\Users\Evrim\Documents\Talks\2017_Sandia\old versions\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233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5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u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686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90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3497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233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388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047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646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sum_{r=1}^R \MC{C}{r}(T+1) (\MC{A}{r} \circ \MC{B}{r})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2"/>
  <p:tag name="PICTUREFILESIZE" val="22729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233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388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04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u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26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6.9779"/>
  <p:tag name="ORIGINALWIDTH" val="298.4627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R}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alks\2018_Granada\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9.2201"/>
  <p:tag name="ORIGINALWIDTH" val="317.9602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R}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alks\2018_Granada\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6.9779"/>
  <p:tag name="ORIGINALWIDTH" val="284.9644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R}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alks\2018_Granada\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3"/>
  <p:tag name="LAYER" val="3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2"/>
  <p:tag name="LAYER" val="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6.9779"/>
  <p:tag name="ORIGINALWIDTH" val="298.4627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R}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alks\2017_Deloitte\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9.2201"/>
  <p:tag name="ORIGINALWIDTH" val="317.9602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R}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alks\2017_Deloitte\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6.9779"/>
  <p:tag name="ORIGINALWIDTH" val="284.9644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R}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alks\2017_Deloitte\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233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38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v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3178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047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R}(T+1)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98"/>
  <p:tag name="PICTUREFILESIZE" val="8389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1}(T+1)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95"/>
  <p:tag name="PICTUREFILESIZE" val="7844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3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8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3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965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3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353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5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903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3497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23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v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639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388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047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646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646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3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8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3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965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3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353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5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903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349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v}{R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6"/>
  <p:tag name="PICTUREFILESIZE" val="425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233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388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047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3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8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3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965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3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353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5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903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3497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23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u}{R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6"/>
  <p:tag name="PICTUREFILESIZE" val="3898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388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04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M{X} &amp; \approx \sum_{r=1}^R \sigma_r\MC{U}{r}\MC{V}{r} \Tra \\&#10;&amp; \approx \M{U}\M{\Sigma}\M{V} \Tra \\&#10;\end{align*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50"/>
  <p:tag name="PICTUREFILESIZE" val="3404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23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sigma_1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14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sigma_2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54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sigma_R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6"/>
  <p:tag name="PICTUREFILESIZE" val="418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definecolor{white}{rgb}{0,0,0}&#10;\newcommand{\white}[1]{{\color{white}#1}}&#10;\newcommand{\red}[1]{{\color{red}#1}}&#10;\newcommand{\blue}[1]{{\color{blue}#1}}&#10;\newcommand{\green}[1]{{\color{green}#1}}&#10;\input{input-packages}&#10;\input{input-definitions}&#10;\begin{document}&#10;\begin{displaymath}&#10;\white{\M{X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239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blue}[1]{{\color{blue}#1}}&#10;\newcommand{\yellow}[1]{{\color{yellow}#1}}&#10;\newcommand{\red}[1]{{\color{red}#1}}&#10;\input{input-packages}&#10;\input{input-definitions}&#10;\begin{document}&#10;\begin{align*}&#10;\min_{\M{U},\M{V},\sigma} \norm{ \M{X} - \M{U}\M{\Sigma}\M{V}\Tra}^2 \\&#10;\end{align*}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97"/>
  <p:tag name="PICTUREFILESIZE" val="3334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blue}[1]{{\color{blue}#1}}&#10;\newcommand{\yellow}[1]{{\color{yellow}#1}}&#10;\newcommand{\red}[1]{{\color{red}#1}}&#10;\input{input-packages}&#10;\input{input-definitions}&#10;\begin{document}&#10;\begin{align*}&#10;\texttt{s.t.   } &amp; \M{U}\Tra\M{U}=\M{I}, \M{V}\Tra\M{V} = \M{I} \\&#10;&amp; \sigma_r \geq 0 \text{ for } r \in \{1:R\}.&#10;\end{align*}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276"/>
  <p:tag name="PICTUREFILESIZE" val="4291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07.274"/>
  <p:tag name="ORIGINALWIDTH" val="2271.466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left[&#10; \begin{array}{cccccc}&#10;5 &amp; 2 &amp; 4 &amp;  1 &amp;  3  &amp;  2 \\&#10;1 &amp; 4 &amp; 1 &amp;  4 &amp;  1  &amp;  4 \\&#10;3 &amp; 1 &amp; 5 &amp;  2 &amp;  5  &amp;  2 \\&#10;1 &amp; 4 &amp; 1 &amp;  5 &amp;  3  &amp;  4 \\&#10;3 &amp; 1 &amp; 4 &amp;  2 &amp;  3  &amp;  2 \\&#10;2 &amp; 4 &amp; 2 &amp;  4 &amp;  2  &amp;  4 \\&#10;\end{array}&#10;\right]&#10;\end{displaymath}&#10;\end{document}&#10;"/>
  <p:tag name="IGUANATEXSIZE" val="20"/>
  <p:tag name="IGUANATEXCURSOR" val="498"/>
  <p:tag name="TRANSPARENCY" val="True"/>
  <p:tag name="FILENAME" val=""/>
  <p:tag name="INPUTTYPE" val="0"/>
  <p:tag name="LATEXENGINEID" val="0"/>
  <p:tag name="TEMPFOLDER" val="C:\Users\Evrim\Documents\Talks\2017_August\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u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68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u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26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v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317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ha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276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v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63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v}{R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6"/>
  <p:tag name="PICTUREFILESIZE" val="425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u}{R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6"/>
  <p:tag name="PICTUREFILESIZE" val="389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sigma_1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14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sigma_2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54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sigma_R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6"/>
  <p:tag name="PICTUREFILESIZE" val="418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definecolor{white}{rgb}{0,0,0}&#10;\newcommand{\white}[1]{{\color{white}#1}}&#10;\newcommand{\red}[1]{{\color{red}#1}}&#10;\newcommand{\blue}[1]{{\color{blue}#1}}&#10;\newcommand{\green}[1]{{\color{green}#1}}&#10;\input{input-packages}&#10;\input{input-definitions}&#10;\begin{document}&#10;\begin{displaymath}&#10;\white{\M{X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239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u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68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u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26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v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317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definecolor{white}{rgb}{0,0,0}&#10;\newcommand{\white}[1]{{\color{white}#1}}&#10;\newcommand{\red}[1]{{\color{red}#1}}&#10;\newcommand{\blue}[1]{{\color{blue}#1}}&#10;\newcommand{\green}[1]{{\color{green}#1}}&#10;\input{input-packages}&#10;\input{input-definitions}&#10;\begin{document}&#10;\begin{displaymath}&#10;\white{\M{X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239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sigma_1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14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sigma_2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54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v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63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6.4792"/>
  <p:tag name="ORIGINALWIDTH" val="259.4676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U}{1}&#10;\end{displaymath}&#10;\end{document}&#10;"/>
  <p:tag name="IGUANATEXSIZE" val="20"/>
  <p:tag name="IGUANATEXCURSOR" val="304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6.4792"/>
  <p:tag name="ORIGINALWIDTH" val="266.9666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U}{2}&#10;\end{displaymath}&#10;\end{document}&#10;"/>
  <p:tag name="IGUANATEXSIZE" val="20"/>
  <p:tag name="IGUANATEXCURSOR" val="304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07.274"/>
  <p:tag name="ORIGINALWIDTH" val="2271.466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left[&#10; \begin{array}{cccccc}&#10;5 &amp; 2 &amp; 4 &amp;  1 &amp;  3  &amp;  2 \\&#10;1 &amp; 4 &amp; 1 &amp;  4 &amp;  1  &amp;  4 \\&#10;3 &amp; 1 &amp; 5 &amp;  2 &amp;  5  &amp;  2 \\&#10;1 &amp; 4 &amp; 1 &amp;  5 &amp;  3  &amp;  4 \\&#10;3 &amp; 1 &amp; 4 &amp;  2 &amp;  3  &amp;  2 \\&#10;2 &amp; 4 &amp; 2 &amp;  4 &amp;  2  &amp;  4 \\&#10;\end{array}&#10;\right]&#10;\end{displaymath}&#10;\end{document}&#10;"/>
  <p:tag name="IGUANATEXSIZE" val="20"/>
  <p:tag name="IGUANATEXCURSOR" val="498"/>
  <p:tag name="TRANSPARENCY" val="True"/>
  <p:tag name="FILENAME" val=""/>
  <p:tag name="INPUTTYPE" val="0"/>
  <p:tag name="LATEXENGINEID" val="0"/>
  <p:tag name="TEMPFOLDER" val="C:\Users\Evrim\Documents\Talks\2017_August\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61"/>
  <p:tag name="LAYER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5.7293"/>
  <p:tag name="ORIGINALWIDTH" val="255.718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V}{1}&#10;\end{displaymath}&#10;\end{document}&#10;"/>
  <p:tag name="IGUANATEXSIZE" val="20"/>
  <p:tag name="IGUANATEXCURSOR" val="304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5.7293"/>
  <p:tag name="ORIGINALWIDTH" val="263.2171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V}{2}&#10;\end{displaymath}&#10;\end{document}&#10;"/>
  <p:tag name="IGUANATEXSIZE" val="20"/>
  <p:tag name="IGUANATEXCURSOR" val="304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23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52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1093.363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M{X} \approx \M{T}\M{P}\Tra \\&#10;\end{align*}&#10;\end{document}&#10;"/>
  <p:tag name="IGUANATEXSIZE" val="20"/>
  <p:tag name="IGUANATEXCURSOR" val="308"/>
  <p:tag name="TRANSPARENCY" val="True"/>
  <p:tag name="FILENAME" val=""/>
  <p:tag name="LATEXENGINEID" val="0"/>
  <p:tag name="TEMPFOLDER" val="C:\Users\acare\Documents\Teaching\SSS_2019\Lectures\"/>
  <p:tag name="LATEXFORMHEIGHT" val="312"/>
  <p:tag name="LATEXFORMWIDTH" val="433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1.946"/>
  <p:tag name="ORIGINALWIDTH" val="3942.257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max_{\norm{\MC{P}{1}}=1}\text{var}(\MC{T}{1}),\text{ where } \MC{T}{1}=\M{X}\MC{P}{1} \\&#10;\end{align*}&#10;\end{document}&#10;"/>
  <p:tag name="IGUANATEXSIZE" val="20"/>
  <p:tag name="IGUANATEXCURSOR" val="340"/>
  <p:tag name="TRANSPARENCY" val="True"/>
  <p:tag name="FILENAME" val=""/>
  <p:tag name="LATEXENGINEID" val="0"/>
  <p:tag name="TEMPFOLDER" val="C:\Users\acare\Documents\Teaching\SSS_2019\Lectures\"/>
  <p:tag name="LATEXFORMHEIGHT" val="312"/>
  <p:tag name="LATEXFORMWIDTH" val="433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1672.291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M{X}\Tra \M{X} = \M{P}\Lambda\M{P}\Tra&#10;\end{align*}&#10;\end{document}&#10;"/>
  <p:tag name="IGUANATEXSIZE" val="20"/>
  <p:tag name="IGUANATEXCURSOR" val="326"/>
  <p:tag name="TRANSPARENCY" val="True"/>
  <p:tag name="FILENAME" val=""/>
  <p:tag name="LATEXENGINEID" val="0"/>
  <p:tag name="TEMPFOLDER" val="C:\Users\acare\Documents\Teaching\SSS_2019\Lectures\"/>
  <p:tag name="LATEXFORMHEIGHT" val="312"/>
  <p:tag name="LATEXFORMWIDTH" val="433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7.372"/>
  <p:tag name="ORIGINALWIDTH" val="2577.428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M{X} &amp; = \M{U}\Sigma \M{V}\Tra \\&#10;\M{X}\Tra\M{X} &amp; =\M{V}\Sigma\M{U}\Tra\M{U}\Sigma \M{V}\Tra\\&#10;&amp; =\M{V}\Sigma^2 \M{V}\Tra\\&#10;\end{align*}&#10;\end{document}&#10;"/>
  <p:tag name="IGUANATEXSIZE" val="20"/>
  <p:tag name="IGUANATEXCURSOR" val="420"/>
  <p:tag name="TRANSPARENCY" val="True"/>
  <p:tag name="FILENAME" val=""/>
  <p:tag name="LATEXENGINEID" val="0"/>
  <p:tag name="TEMPFOLDER" val="C:\Users\acare\Documents\Teaching\SSS_2019\Lectures\"/>
  <p:tag name="LATEXFORMHEIGHT" val="312"/>
  <p:tag name="LATEXFORMWIDTH" val="433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ha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276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310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344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5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90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P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4"/>
  <p:tag name="PICTUREFILESIZE" val="386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Tha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94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P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6"/>
  <p:tag name="PICTUREFILESIZE" val="404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232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blue}[1]{{\color{blue}#1}}&#10;\newcommand{\yellow}[1]{{\color{yellow}#1}}&#10;\newcommand{\red}[1]{{\color{red}#1}}&#10;\input{input-packages}&#10;\input{input-definitions}&#10;\begin{document}&#10;\begin{align*}&#10;\Mhat{X} = \M{A}\M{B}\Tra&#10;\end{align*}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93"/>
  <p:tag name="PICTUREFILESIZE" val="958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blue}[1]{{\color{blue}#1}}&#10;\newcommand{\yellow}[1]{{\color{yellow}#1}}&#10;\newcommand{\red}[1]{{\color{red}#1}}&#10;\input{input-packages}&#10;\input{input-definitions}&#10;\begin{document}&#10;\begin{align*}&#10;\min_{\M{A},\M{B}} \norm{ \M{W} * (\M{X} - \M{A}\M{B}\Tra)}^2 \\&#10;\end{align*}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228"/>
  <p:tag name="PICTUREFILESIZE" val="383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red}[1]{{\color{red}#1}}&#10;\input{input-packages}&#10;\input{input-definitions}&#10;\begin{document}&#10;\begin{displaymath}&#10;  \TE{W}{ij} =&#10;  \begin{cases}&#10;    1 &amp; \text{if $\TE{X}{ij}$ is known}, \\&#10;    0 &amp; \text{if $\TE{X}{ij}$ is missing}. \\&#10;  \end{cases}&#10;\end{displaymath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271"/>
  <p:tag name="PICTUREFILESIZE" val="3144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23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07.274"/>
  <p:tag name="ORIGINALWIDTH" val="2271.466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left[&#10; \begin{array}{cccccc}&#10;5 &amp; 2 &amp; 4 &amp;  1 &amp;  3  &amp;  \red{?} \\&#10;1 &amp; 4 &amp; 1 &amp;  4 &amp;  1  &amp;  4 \\&#10;3 &amp; 1 &amp; 5 &amp;  2 &amp;  5  &amp;  2 \\&#10;1 &amp; 4 &amp; 1 &amp;  \red{?} &amp;  3  &amp;  4 \\&#10;3 &amp; 1 &amp; 4 &amp;  2 &amp;  3  &amp;  2 \\&#10;2 &amp; \red{?} &amp; 2 &amp;  4 &amp;  2  &amp;  4 \\&#10;\end{array}&#10;\right]&#10;\end{displaymath}&#10;\end{document}&#10;"/>
  <p:tag name="IGUANATEXSIZE" val="20"/>
  <p:tag name="IGUANATEXCURSOR" val="497"/>
  <p:tag name="TRANSPARENCY" val="True"/>
  <p:tag name="FILENAME" val=""/>
  <p:tag name="INPUTTYPE" val="0"/>
  <p:tag name="LATEXENGINEID" val="0"/>
  <p:tag name="TEMPFOLDER" val="C:\Users\Evrim\Documents\Talks\2018_LVAICA\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blue}[1]{{\color{blue}#1}}&#10;\newcommand{\yellow}[1]{{\color{yellow}#1}}&#10;\newcommand{\red}[1]{{\color{red}#1}}&#10;\input{input-packages}&#10;\input{input-definitions}&#10;\begin{document}&#10;\begin{align*}&#10;\Mhat{X} = \M{A}\M{B}\Tra&#10;\end{align*}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93"/>
  <p:tag name="PICTUREFILESIZE" val="958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07.274"/>
  <p:tag name="ORIGINALWIDTH" val="4568.429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left[&#10; \begin{array}{cccccc}&#10;3.72 &amp; 1.27 &amp; 4.41 &amp;  1.60 &amp;  3.78  &amp;  \red{1.91} \\&#10;0.82 &amp; 3.91 &amp; 0.74 &amp;  4.05 &amp;  1.53  &amp;  3.91 \\&#10;4.06 &amp; 1.37 &amp; 4.82 &amp;  1.72 &amp;  4.12  &amp;  2.07 \\&#10;1.37 &amp; 4.06 &amp; 1.39 &amp;  \red{4.24} &amp;  2.08  &amp; 4.15 \\&#10;3.15 &amp; 1.38 &amp; 3.71 &amp;  1.65 &amp; 3.25 &amp; 1.90 \\&#10;1.77 &amp; \red{3.76} &amp; 1.89 &amp;  3.97 &amp; 2.40 &amp; 3.94 \\&#10;\end{array}&#10;\right]&#10;\end{displaymath}&#10;\end{document}&#10;"/>
  <p:tag name="IGUANATEXSIZE" val="20"/>
  <p:tag name="IGUANATEXCURSOR" val="508"/>
  <p:tag name="TRANSPARENCY" val="True"/>
  <p:tag name="FILENAME" val=""/>
  <p:tag name="INPUTTYPE" val="0"/>
  <p:tag name="LATEXENGINEID" val="0"/>
  <p:tag name="TEMPFOLDER" val="C:\Users\Evrim\Documents\Talks\2018_LVAICA\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ha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276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52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310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344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5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90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23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232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07.274"/>
  <p:tag name="ORIGINALWIDTH" val="2271.466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left[&#10; \begin{array}{cccccc}&#10;5 &amp; 2 &amp; 4 &amp;  1 &amp;  3  &amp;  \green{2} \\&#10;1 &amp; 4 &amp; 1 &amp;  4 &amp;  1  &amp;  4 \\&#10;3 &amp; 1 &amp; 5 &amp;  2 &amp;  5  &amp;  2 \\&#10;1 &amp; 4 &amp; 1 &amp;  \green{5} &amp;  3  &amp;  4 \\&#10;3 &amp; 1 &amp; 4 &amp;  2 &amp;  3  &amp;  2 \\&#10;2 &amp; \green{4} &amp; 2 &amp;  4 &amp; 2 &amp;  4 \\&#10;\end{array}&#10;\right]&#10;\end{displaymath}&#10;\end{document}&#10;"/>
  <p:tag name="IGUANATEXSIZE" val="20"/>
  <p:tag name="IGUANATEXCURSOR" val="446"/>
  <p:tag name="TRANSPARENCY" val="True"/>
  <p:tag name="FILENAME" val=""/>
  <p:tag name="INPUTTYPE" val="0"/>
  <p:tag name="LATEXENGINEID" val="0"/>
  <p:tag name="TEMPFOLDER" val="C:\Users\Evrim\Documents\Talks\2018_LVAICA\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blue}[1]{{\color{blue}#1}}&#10;\newcommand{\yellow}[1]{{\color{yellow}#1}}&#10;\newcommand{\red}[1]{{\color{red}#1}}&#10;\input{input-packages}&#10;\input{input-definitions}&#10;\begin{document}&#10;\begin{align*}&#10;\Mhat{X} = \M{A}\M{B}\Tra&#10;\end{align*}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93"/>
  <p:tag name="PICTUREFILESIZE" val="958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07.274"/>
  <p:tag name="ORIGINALWIDTH" val="4568.429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left[&#10; \begin{array}{cccccc}&#10;3.72 &amp; 1.27 &amp; 4.41 &amp;  1.60 &amp;  3.78  &amp;  \red{1.91} \\&#10;0.82 &amp; 3.91 &amp; 0.74 &amp;  4.05 &amp;  1.53  &amp;  3.91 \\&#10;4.06 &amp; 1.37 &amp; 4.82 &amp;  1.72 &amp;  4.12  &amp;  2.07 \\&#10;1.37 &amp; 4.06 &amp; 1.39 &amp;  \red{4.24} &amp;  2.08  &amp; 4.15 \\&#10;3.15 &amp; 1.38 &amp; 3.71 &amp;  1.65 &amp; 3.25 &amp; 1.90 \\&#10;1.77 &amp; \red{3.76} &amp; 1.89 &amp;  3.97 &amp; 2.40 &amp; 3.94 \\&#10;\end{array}&#10;\right]&#10;\end{displaymath}&#10;\end{document}&#10;"/>
  <p:tag name="IGUANATEXSIZE" val="20"/>
  <p:tag name="IGUANATEXCURSOR" val="508"/>
  <p:tag name="TRANSPARENCY" val="True"/>
  <p:tag name="FILENAME" val=""/>
  <p:tag name="INPUTTYPE" val="0"/>
  <p:tag name="LATEXENGINEID" val="0"/>
  <p:tag name="TEMPFOLDER" val="C:\Users\Evrim\Documents\Talks\2018_LVAICA\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ha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276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8.4777"/>
  <p:tag name="ORIGINALWIDTH" val="163.4795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T{Z}&#10;\end{displaymath}&#10;\end{document}&#10;"/>
  <p:tag name="IGUANATEXSIZE" val="20"/>
  <p:tag name="IGUANATEXCURSOR" val="301"/>
  <p:tag name="TRANSPARENCY" val="True"/>
  <p:tag name="FILENAME" val=""/>
  <p:tag name="INPUTTYPE" val="0"/>
  <p:tag name="LATEXENGINEID" val="0"/>
  <p:tag name="TEMPFOLDER" val="C:\Users\Evrim\Documents\Talks\2018_LVAICA\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310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344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5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90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232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65.242"/>
  <p:tag name="ORIGINALWIDTH" val="5812.523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left[&#10; \begin{array}{cccccccccccccccc}&#10;1 &amp; 1 &amp; 1 &amp;  1 &amp;  0  &amp;  0 &amp;  0  &amp;   0  &amp;      0  &amp;   0  &amp;   0 &amp;  0 &amp;  0 &amp; 0  &amp;  0  &amp;  0 \\&#10;1 &amp; 0 &amp; 0 &amp;  1 &amp;  1  &amp;  1 &amp;  0  &amp;   0  &amp;      0  &amp;   0  &amp;   0 &amp;  0 &amp;  0 &amp; 0  &amp;  0  &amp;  0 \\&#10;1 &amp; 0 &amp; 0 &amp;  1 &amp;  0  &amp;  1 &amp;  1  &amp;   0  &amp;      0  &amp;   0  &amp;   0 &amp;  0 &amp;  0 &amp; 0  &amp;  0  &amp;  0 \\&#10;1 &amp; 0 &amp; 0 &amp;  0 &amp;  1  &amp;  0 &amp;  0  &amp;   1  &amp;      0  &amp;   0  &amp;   0 &amp;  0 &amp;  0 &amp; 0  &amp;  0  &amp;  0 \\&#10;1 &amp; 0 &amp; 0 &amp;  0 &amp;  0  &amp;  0 &amp;  0  &amp;   0  &amp;      1  &amp;   1  &amp;   1 &amp;  1 &amp;  1 &amp; 1  &amp;  1  &amp;  0 \\&#10;1 &amp; 0 &amp; 0 &amp;  0 &amp;  0  &amp;  0 &amp;  0  &amp;   0  &amp;      1  &amp;   0  &amp;   1 &amp;  1 &amp;  1 &amp; 0  &amp;  0  &amp;  0 \\&#10;1 &amp; 0 &amp; 0 &amp;  0 &amp;  0  &amp;  0 &amp;  0  &amp;   0  &amp;      0  &amp;   0  &amp;   0 &amp;  1 &amp;  1 &amp; 0  &amp;  1  &amp;  1 \\&#10;\end{array}&#10;\right]&#10;\end{displaymath}&#10;\end{document}&#10;"/>
  <p:tag name="IGUANATEXSIZE" val="20"/>
  <p:tag name="IGUANATEXCURSOR" val="928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3347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6.4792"/>
  <p:tag name="ORIGINALWIDTH" val="266.9666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U}{2}&#10;\end{displaymath}&#10;\end{document}&#10;"/>
  <p:tag name="IGUANATEXSIZE" val="20"/>
  <p:tag name="IGUANATEXCURSOR" val="304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6.4792"/>
  <p:tag name="ORIGINALWIDTH" val="259.4676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U}{1}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5.7293"/>
  <p:tag name="ORIGINALWIDTH" val="263.2171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V}{2}&#10;\end{displaymath}&#10;\end{document}&#10;"/>
  <p:tag name="IGUANATEXSIZE" val="20"/>
  <p:tag name="IGUANATEXCURSOR" val="304"/>
  <p:tag name="TRANSPARENCY" val="True"/>
  <p:tag name="FILENAME" val=""/>
  <p:tag name="INPUTTYPE" val="0"/>
  <p:tag name="LATEXENGINEID" val="0"/>
  <p:tag name="TEMPFOLDER" val="C:\Users\Evrim\Documents\Teaching\NLA_2017\Lecture1\"/>
</p:tagLst>
</file>

<file path=ppt/theme/theme1.xml><?xml version="1.0" encoding="utf-8"?>
<a:theme xmlns:a="http://schemas.openxmlformats.org/drawingml/2006/main" name="Office Theme">
  <a:themeElements>
    <a:clrScheme name="Simulafarg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15922"/>
      </a:accent1>
      <a:accent2>
        <a:srgbClr val="ED7D31"/>
      </a:accent2>
      <a:accent3>
        <a:srgbClr val="7F7F7F"/>
      </a:accent3>
      <a:accent4>
        <a:srgbClr val="BFBFBF"/>
      </a:accent4>
      <a:accent5>
        <a:srgbClr val="F4B183"/>
      </a:accent5>
      <a:accent6>
        <a:srgbClr val="833C0B"/>
      </a:accent6>
      <a:hlink>
        <a:srgbClr val="F15922"/>
      </a:hlink>
      <a:folHlink>
        <a:srgbClr val="ED7D31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ula Powerpoint Template PC.potx" id="{29104C53-9DE7-4276-B7BB-E0EA6A8582B3}" vid="{21091EBE-7EF0-47E6-A862-8698257F968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37251</TotalTime>
  <Words>1859</Words>
  <Application>Microsoft Office PowerPoint</Application>
  <PresentationFormat>On-screen Show (4:3)</PresentationFormat>
  <Paragraphs>531</Paragraphs>
  <Slides>32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Verdana</vt:lpstr>
      <vt:lpstr>CMBX10</vt:lpstr>
      <vt:lpstr>Times New Roman</vt:lpstr>
      <vt:lpstr>cmsy8</vt:lpstr>
      <vt:lpstr>CMMI10</vt:lpstr>
      <vt:lpstr>ＭＳ Ｐゴシック</vt:lpstr>
      <vt:lpstr>Arial</vt:lpstr>
      <vt:lpstr>CMR10</vt:lpstr>
      <vt:lpstr>Office Theme</vt:lpstr>
      <vt:lpstr>Data Mining using Matrix/Tensor Factorizations &amp; Applications   Evrim Acar Simula Metropolitan Center for Digital Engineering Oslo, Norway   </vt:lpstr>
      <vt:lpstr>PowerPoint Presentation</vt:lpstr>
      <vt:lpstr>  Data is often squeezed to be two-way!</vt:lpstr>
      <vt:lpstr>  Data is often squeezed to be two-way!</vt:lpstr>
      <vt:lpstr>  Data is often multi-way!</vt:lpstr>
      <vt:lpstr> Matrix Factorizations in Data Mining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Text Mining</vt:lpstr>
      <vt:lpstr> Text Mining (cont.)</vt:lpstr>
      <vt:lpstr> Text Mining (cont.)</vt:lpstr>
      <vt:lpstr> Text Mining (cont.)</vt:lpstr>
      <vt:lpstr>  Metabolomics </vt:lpstr>
      <vt:lpstr>  Metabolomics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Recommender Systems: CP can capture temporal patterns useful for link prediction </vt:lpstr>
      <vt:lpstr>PowerPoint Presentation</vt:lpstr>
      <vt:lpstr>PowerPoint Presentation</vt:lpstr>
      <vt:lpstr>  Summary</vt:lpstr>
    </vt:vector>
  </TitlesOfParts>
  <Company>Københavns Universitet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Dias nummer 1</dc:title>
  <dc:creator>install</dc:creator>
  <cp:lastModifiedBy>Evrim Acar</cp:lastModifiedBy>
  <cp:revision>9365</cp:revision>
  <cp:lastPrinted>2018-06-29T11:36:44Z</cp:lastPrinted>
  <dcterms:created xsi:type="dcterms:W3CDTF">2005-11-10T15:02:29Z</dcterms:created>
  <dcterms:modified xsi:type="dcterms:W3CDTF">2019-06-05T12:52:37Z</dcterms:modified>
</cp:coreProperties>
</file>